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4" r:id="rId2"/>
    <p:sldId id="372" r:id="rId3"/>
    <p:sldId id="390" r:id="rId4"/>
    <p:sldId id="378" r:id="rId5"/>
    <p:sldId id="389" r:id="rId6"/>
    <p:sldId id="391" r:id="rId7"/>
    <p:sldId id="373" r:id="rId8"/>
    <p:sldId id="392" r:id="rId9"/>
    <p:sldId id="387" r:id="rId10"/>
    <p:sldId id="394" r:id="rId11"/>
    <p:sldId id="374" r:id="rId12"/>
    <p:sldId id="393" r:id="rId13"/>
    <p:sldId id="388" r:id="rId14"/>
    <p:sldId id="375" r:id="rId15"/>
    <p:sldId id="376" r:id="rId16"/>
    <p:sldId id="377" r:id="rId17"/>
    <p:sldId id="379" r:id="rId18"/>
    <p:sldId id="385" r:id="rId19"/>
    <p:sldId id="380" r:id="rId20"/>
    <p:sldId id="395" r:id="rId21"/>
    <p:sldId id="382" r:id="rId22"/>
    <p:sldId id="3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E1EBB-C9A2-43C2-9229-7072C00D0377}" v="8" dt="2024-01-16T23:59:33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Webber" userId="c351e0f2-ffca-4e1f-9525-709f57aa2863" providerId="ADAL" clId="{A35E1EBB-C9A2-43C2-9229-7072C00D0377}"/>
    <pc:docChg chg="undo custSel addSld delSld modSld">
      <pc:chgData name="Amy Webber" userId="c351e0f2-ffca-4e1f-9525-709f57aa2863" providerId="ADAL" clId="{A35E1EBB-C9A2-43C2-9229-7072C00D0377}" dt="2024-01-16T23:59:38.032" v="34" actId="1076"/>
      <pc:docMkLst>
        <pc:docMk/>
      </pc:docMkLst>
      <pc:sldChg chg="add del">
        <pc:chgData name="Amy Webber" userId="c351e0f2-ffca-4e1f-9525-709f57aa2863" providerId="ADAL" clId="{A35E1EBB-C9A2-43C2-9229-7072C00D0377}" dt="2024-01-16T23:55:54.283" v="1" actId="2696"/>
        <pc:sldMkLst>
          <pc:docMk/>
          <pc:sldMk cId="4004689963" sldId="257"/>
        </pc:sldMkLst>
      </pc:sldChg>
      <pc:sldChg chg="add del">
        <pc:chgData name="Amy Webber" userId="c351e0f2-ffca-4e1f-9525-709f57aa2863" providerId="ADAL" clId="{A35E1EBB-C9A2-43C2-9229-7072C00D0377}" dt="2024-01-16T23:55:54.283" v="1" actId="2696"/>
        <pc:sldMkLst>
          <pc:docMk/>
          <pc:sldMk cId="2568981578" sldId="258"/>
        </pc:sldMkLst>
      </pc:sldChg>
      <pc:sldChg chg="add del">
        <pc:chgData name="Amy Webber" userId="c351e0f2-ffca-4e1f-9525-709f57aa2863" providerId="ADAL" clId="{A35E1EBB-C9A2-43C2-9229-7072C00D0377}" dt="2024-01-16T23:55:54.283" v="1" actId="2696"/>
        <pc:sldMkLst>
          <pc:docMk/>
          <pc:sldMk cId="3307791756" sldId="259"/>
        </pc:sldMkLst>
      </pc:sldChg>
      <pc:sldChg chg="add">
        <pc:chgData name="Amy Webber" userId="c351e0f2-ffca-4e1f-9525-709f57aa2863" providerId="ADAL" clId="{A35E1EBB-C9A2-43C2-9229-7072C00D0377}" dt="2024-01-16T23:55:28.956" v="0" actId="2696"/>
        <pc:sldMkLst>
          <pc:docMk/>
          <pc:sldMk cId="541231661" sldId="382"/>
        </pc:sldMkLst>
      </pc:sldChg>
      <pc:sldChg chg="addSp modSp mod">
        <pc:chgData name="Amy Webber" userId="c351e0f2-ffca-4e1f-9525-709f57aa2863" providerId="ADAL" clId="{A35E1EBB-C9A2-43C2-9229-7072C00D0377}" dt="2024-01-16T23:59:38.032" v="34" actId="1076"/>
        <pc:sldMkLst>
          <pc:docMk/>
          <pc:sldMk cId="2778510547" sldId="393"/>
        </pc:sldMkLst>
        <pc:spChg chg="mod">
          <ac:chgData name="Amy Webber" userId="c351e0f2-ffca-4e1f-9525-709f57aa2863" providerId="ADAL" clId="{A35E1EBB-C9A2-43C2-9229-7072C00D0377}" dt="2024-01-16T23:57:41.588" v="24" actId="12"/>
          <ac:spMkLst>
            <pc:docMk/>
            <pc:sldMk cId="2778510547" sldId="393"/>
            <ac:spMk id="5" creationId="{FF6195A4-0718-40F6-9826-634F47D05537}"/>
          </ac:spMkLst>
        </pc:spChg>
        <pc:picChg chg="add mod">
          <ac:chgData name="Amy Webber" userId="c351e0f2-ffca-4e1f-9525-709f57aa2863" providerId="ADAL" clId="{A35E1EBB-C9A2-43C2-9229-7072C00D0377}" dt="2024-01-16T23:59:38.032" v="34" actId="1076"/>
          <ac:picMkLst>
            <pc:docMk/>
            <pc:sldMk cId="2778510547" sldId="393"/>
            <ac:picMk id="6" creationId="{B607180D-1D34-A429-7150-DB43C202565C}"/>
          </ac:picMkLst>
        </pc:picChg>
        <pc:picChg chg="add mod">
          <ac:chgData name="Amy Webber" userId="c351e0f2-ffca-4e1f-9525-709f57aa2863" providerId="ADAL" clId="{A35E1EBB-C9A2-43C2-9229-7072C00D0377}" dt="2024-01-16T23:59:33.943" v="33" actId="14100"/>
          <ac:picMkLst>
            <pc:docMk/>
            <pc:sldMk cId="2778510547" sldId="393"/>
            <ac:picMk id="1026" creationId="{9FADFDE5-4414-9C90-78C0-94D2ABC183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08A97-E4E1-4E16-A66C-68476B0202A4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04C82-0E5D-49EF-B9A4-50C0A59A0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BE8EC-D88B-4309-BC81-0FADC0D6E9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634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95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992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363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2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141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03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45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874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8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62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746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84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54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42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46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08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05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8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88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15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FB43-1E55-9C2A-1D17-9FF4A5D4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4FC81-ED02-A942-167B-E2E4406FE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377C0-1604-7ECC-80C6-03BEAA43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4B77-60D6-9CD8-1C82-B4F09C8A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93E9-1D4E-25B7-55AA-A35AA485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1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5677-9326-D183-EFD0-C5EF56AC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0FDA1-2A0F-1C7B-E769-091EA4603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B306-DA23-1060-8973-B3010963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3AED-21EE-8815-38AC-DE4BC67C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A3779-3AB9-E786-241F-B1877BBA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0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A51F7-29F0-C5AF-3BB5-68C26BE79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0F102-3D6D-9589-7596-8849F527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FF328-9633-E9A5-8423-93E65C23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B703B-7525-ACA3-3C53-8FC8911A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1DDC-611E-6737-8260-DF0860C9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B9A8-9A58-BD18-A46B-2B4F0773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9873-E9BC-6312-A6F0-A2C2FEF6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B41A-AB59-C551-871A-26908E69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3012-2DBD-06B9-B6D1-69598F2B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E75A8-D7CF-149A-2584-250323BC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095E-27B9-FAF8-D475-173BE470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E3AF9-6337-217C-08E7-B49FFDBBE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43F1-1922-4BDC-3924-088C0570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C32B-782E-A2FC-FE80-4C2A5B59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A71C9-34F6-0D70-7170-C338F29C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5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BF9A-2282-4DCA-91FB-81C6EA61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1244-88A2-4D38-11C1-14116AE03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E741C-CB59-4A49-38FB-09106DFC3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CF21D-1B7A-38DF-6FB3-98A6FC20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6B0B3-F660-E05C-7E7F-39DDC0C3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6BF3C-95B6-486A-0C2E-30DA0D76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8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533E-5A37-2FDA-2AA1-678BE389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206D3-0790-73E5-B1DA-E816E701D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FD90F-2E3A-3824-DD6D-1F4ED2424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FBCFC-30AC-3008-9DE0-008ADC7F1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B1B41-8F71-4D2C-16EE-74273AC60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1BBF3-561D-5A9C-0B63-1E19E5A3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71A95-E14F-A470-0CDD-473DEEE2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A7444-E332-0183-8926-F582BB4E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1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E2C8-E19B-ACFD-92C4-05FE7D3C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0CADE-118D-50AD-9E4A-A3887637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AF6D8-C192-D207-EABC-C1F5BBCF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EC67A-4101-4DD3-D8DF-A847CCB3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6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3A944-608C-2F37-36A4-28A14B2C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57EC4-1982-4235-48F2-392A727F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83236-7338-BB0E-E6B3-E8A75A05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7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19E1-E9DF-732B-DAC2-4DB5A1F2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B8B4-EFEA-EB81-C47C-D2582797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A6B2D-AB90-1CC9-DF23-F9E16CC9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95B9-52CC-47CF-2015-40DAE43D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4BD8B-035D-A716-72DB-BDE4C8D5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49371-1670-0CA8-E5CE-606E4A74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233-131B-239B-7345-712F348D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FC5FA-E01E-515C-5890-C545D300D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0C950-5214-B085-0960-9BDFEEABA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AD98F-CBC4-98D3-8B66-6CBD0FE9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A9DEE-E7F0-624F-38D5-21A11B0C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9E8A6-5DFF-A0A8-F107-AACB1D54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2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D60D2-B019-2F86-372D-AEC3BC1B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50B18-6CD6-5B6B-1C97-F0E391CF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DAD4F-0B93-2DE6-0240-A674B37DF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0BED-CECC-462A-B2B0-F287D6F0967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5E204-E56B-0F53-D089-0F0D97C6A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59B84-C3B3-8333-60E6-ED7EC8DF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96B0-9DBC-4CC5-80AA-507A30FF6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hiteroseeducation.com/parent-pupil-resources/maths/home-learni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bbc.co.uk/cbeebies/shows/numberblock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iplayer/group/b08bzfnh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s://www.youtubekids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96069" y="1492941"/>
            <a:ext cx="10495931" cy="4035329"/>
          </a:xfrm>
          <a:prstGeom prst="rect">
            <a:avLst/>
          </a:prstGeom>
          <a:solidFill>
            <a:srgbClr val="6B948C">
              <a:alpha val="84706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847726" y="3830164"/>
            <a:ext cx="13827" cy="3027836"/>
          </a:xfrm>
          <a:prstGeom prst="rect">
            <a:avLst/>
          </a:prstGeom>
          <a:solidFill>
            <a:srgbClr val="50606D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5842001" y="2462584"/>
            <a:ext cx="5966272" cy="1488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0"/>
              </a:lnSpc>
            </a:pPr>
            <a:r>
              <a:rPr lang="en-US" sz="4866" dirty="0">
                <a:solidFill>
                  <a:srgbClr val="FE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Parent </a:t>
            </a:r>
            <a:r>
              <a:rPr lang="en-US" sz="4866" dirty="0" err="1">
                <a:solidFill>
                  <a:srgbClr val="FE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Maths</a:t>
            </a:r>
            <a:r>
              <a:rPr lang="en-US" sz="4866" dirty="0">
                <a:solidFill>
                  <a:srgbClr val="FE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Workshop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1169940" y="2070818"/>
            <a:ext cx="4035329" cy="655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sz="2133" spc="235" dirty="0">
                <a:solidFill>
                  <a:srgbClr val="4F5256"/>
                </a:solidFill>
                <a:latin typeface="Montserrat Classic"/>
              </a:rPr>
              <a:t>Wednesday 17</a:t>
            </a:r>
            <a:r>
              <a:rPr lang="en-US" sz="2133" spc="235" baseline="30000" dirty="0">
                <a:solidFill>
                  <a:srgbClr val="4F5256"/>
                </a:solidFill>
                <a:latin typeface="Montserrat Classic"/>
              </a:rPr>
              <a:t>th</a:t>
            </a:r>
            <a:r>
              <a:rPr lang="en-US" sz="2133" spc="235" dirty="0">
                <a:solidFill>
                  <a:srgbClr val="4F5256"/>
                </a:solidFill>
                <a:latin typeface="Montserrat Classic"/>
              </a:rPr>
              <a:t> January 2024</a:t>
            </a:r>
          </a:p>
        </p:txBody>
      </p:sp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BEC825C9-C8BD-CC22-8835-C2E97FD5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298" y="90889"/>
            <a:ext cx="1933575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B4B37C-2130-D46A-F21F-71211D730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417" y="2102292"/>
            <a:ext cx="2826335" cy="2653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4000" dirty="0">
              <a:solidFill>
                <a:schemeClr val="bg1"/>
              </a:solidFill>
              <a:latin typeface="ISHALinkpen Print" panose="03050602040000000000" pitchFamily="66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ISHALinkpen Print" panose="03050602040000000000" pitchFamily="66" charset="0"/>
              </a:rPr>
              <a:t>Number formation</a:t>
            </a:r>
            <a:endParaRPr lang="en-GB" sz="4000" dirty="0">
              <a:solidFill>
                <a:schemeClr val="bg1"/>
              </a:solidFill>
              <a:latin typeface="ISHALinkpen Print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1959240" y="1626808"/>
            <a:ext cx="6477421" cy="5231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3B3909-2CEA-956B-16F1-E325D8D4C4EA}"/>
              </a:ext>
            </a:extLst>
          </p:cNvPr>
          <p:cNvSpPr txBox="1"/>
          <p:nvPr/>
        </p:nvSpPr>
        <p:spPr>
          <a:xfrm>
            <a:off x="175250" y="3151342"/>
            <a:ext cx="116103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400" dirty="0">
                <a:latin typeface="ISHALinkpen Print" panose="03050602040000000000" pitchFamily="66" charset="0"/>
              </a:rPr>
              <a:t>Model number writing and reading in different ways: Lists, tracing, birthday cards, buses, front doors, recipes, in books, phones </a:t>
            </a:r>
          </a:p>
          <a:p>
            <a:endParaRPr lang="en-US" sz="2400" dirty="0">
              <a:latin typeface="ISHALinkpen Print" panose="03050602040000000000" pitchFamily="66" charset="0"/>
            </a:endParaRPr>
          </a:p>
          <a:p>
            <a:r>
              <a:rPr lang="en-US" sz="2400" dirty="0">
                <a:latin typeface="ISHALinkpen Print" panose="03050602040000000000" pitchFamily="66" charset="0"/>
              </a:rPr>
              <a:t>• Number hunts </a:t>
            </a:r>
          </a:p>
          <a:p>
            <a:endParaRPr lang="en-US" sz="2400" dirty="0">
              <a:latin typeface="ISHALinkpen Print" panose="03050602040000000000" pitchFamily="66" charset="0"/>
            </a:endParaRPr>
          </a:p>
          <a:p>
            <a:r>
              <a:rPr lang="en-US" sz="2400" dirty="0">
                <a:latin typeface="ISHALinkpen Print" panose="03050602040000000000" pitchFamily="66" charset="0"/>
              </a:rPr>
              <a:t>• Write in sand, with your finger on the carpet, paint, make numbers with play dough, on a whiteboard, on paper, post it notes, on a tablet</a:t>
            </a:r>
            <a:endParaRPr lang="en-GB" sz="2400" dirty="0">
              <a:latin typeface="ISHALinkpen Print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331CF-07A3-3D9F-7755-DF9AC7027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073" y="1981827"/>
            <a:ext cx="8834208" cy="11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8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3600" dirty="0">
              <a:solidFill>
                <a:schemeClr val="bg1"/>
              </a:solidFill>
              <a:latin typeface="ISHALinkpen Print" panose="03050602040000000000" pitchFamily="66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ISHALinkpen Print" panose="03050602040000000000" pitchFamily="66" charset="0"/>
              </a:rPr>
              <a:t>Number Games</a:t>
            </a:r>
            <a:endParaRPr lang="en-GB" sz="3600" dirty="0">
              <a:solidFill>
                <a:schemeClr val="bg1"/>
              </a:solidFill>
              <a:latin typeface="ISHALinkpen Print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F321B1-D3B1-CC52-AF3E-A1D3FBF1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632" y="1679511"/>
            <a:ext cx="9246386" cy="3145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082C7-E02F-775E-6C1B-A4EB768E8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982" y="4746809"/>
            <a:ext cx="782184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4400" dirty="0">
              <a:solidFill>
                <a:schemeClr val="bg1"/>
              </a:solidFill>
              <a:latin typeface="ISHALinkpen Print" panose="03050602040000000000" pitchFamily="66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ISHALinkpen Print" panose="03050602040000000000" pitchFamily="66" charset="0"/>
              </a:rPr>
              <a:t>Games</a:t>
            </a:r>
            <a:endParaRPr lang="en-GB" sz="4400" dirty="0">
              <a:solidFill>
                <a:schemeClr val="bg1"/>
              </a:solidFill>
              <a:latin typeface="ISHALinkpen Print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195A4-0718-40F6-9826-634F47D05537}"/>
              </a:ext>
            </a:extLst>
          </p:cNvPr>
          <p:cNvSpPr txBox="1"/>
          <p:nvPr/>
        </p:nvSpPr>
        <p:spPr>
          <a:xfrm>
            <a:off x="662076" y="1949418"/>
            <a:ext cx="749851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• </a:t>
            </a:r>
            <a:r>
              <a:rPr lang="en-US" sz="2800" dirty="0">
                <a:latin typeface="ISHALinkpen Print" panose="03050602040000000000" pitchFamily="66" charset="0"/>
              </a:rPr>
              <a:t>Snakes and ladders </a:t>
            </a:r>
          </a:p>
          <a:p>
            <a:r>
              <a:rPr lang="en-US" sz="2800" dirty="0">
                <a:latin typeface="ISHALinkpen Print" panose="03050602040000000000" pitchFamily="66" charset="0"/>
              </a:rPr>
              <a:t>• Board games </a:t>
            </a:r>
          </a:p>
          <a:p>
            <a:r>
              <a:rPr lang="en-US" sz="2800" dirty="0">
                <a:latin typeface="ISHALinkpen Print" panose="03050602040000000000" pitchFamily="66" charset="0"/>
              </a:rPr>
              <a:t>• Card games – snap, pairs </a:t>
            </a:r>
          </a:p>
          <a:p>
            <a:r>
              <a:rPr lang="en-US" sz="2800" dirty="0">
                <a:latin typeface="ISHALinkpen Print" panose="03050602040000000000" pitchFamily="66" charset="0"/>
              </a:rPr>
              <a:t>• Number hunts </a:t>
            </a:r>
          </a:p>
          <a:p>
            <a:r>
              <a:rPr lang="en-US" sz="2800" dirty="0">
                <a:latin typeface="ISHALinkpen Print" panose="03050602040000000000" pitchFamily="66" charset="0"/>
              </a:rPr>
              <a:t>• Hide and seek </a:t>
            </a:r>
          </a:p>
          <a:p>
            <a:r>
              <a:rPr lang="en-US" sz="2800" dirty="0">
                <a:latin typeface="ISHALinkpen Print" panose="03050602040000000000" pitchFamily="66" charset="0"/>
              </a:rPr>
              <a:t>• Bingo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SHALinkpen Print" panose="03050602040000000000" pitchFamily="66" charset="0"/>
              </a:rPr>
              <a:t>Shut the Box</a:t>
            </a:r>
          </a:p>
          <a:p>
            <a:r>
              <a:rPr lang="en-US" sz="2800" dirty="0">
                <a:latin typeface="ISHALinkpen Print" panose="03050602040000000000" pitchFamily="66" charset="0"/>
              </a:rPr>
              <a:t>• Link it to fine motor activities</a:t>
            </a:r>
            <a:endParaRPr lang="en-GB" sz="2800" dirty="0">
              <a:latin typeface="ISHALinkpen Print" panose="03050602040000000000" pitchFamily="66" charset="0"/>
            </a:endParaRPr>
          </a:p>
        </p:txBody>
      </p:sp>
      <p:pic>
        <p:nvPicPr>
          <p:cNvPr id="1026" name="Picture 2" descr="10 Super Fun Math Games That Will Make Your Kids Want To Learn">
            <a:extLst>
              <a:ext uri="{FF2B5EF4-FFF2-40B4-BE49-F238E27FC236}">
                <a16:creationId xmlns:a16="http://schemas.microsoft.com/office/drawing/2014/main" id="{9FADFDE5-4414-9C90-78C0-94D2ABC1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31" y="171751"/>
            <a:ext cx="3132071" cy="46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7180D-1D34-A429-7150-DB43C2025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844" y="5203061"/>
            <a:ext cx="2146827" cy="13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US" sz="4000" dirty="0">
              <a:solidFill>
                <a:schemeClr val="bg1"/>
              </a:solidFill>
              <a:latin typeface="ISHALinkpen Print" panose="03050602040000000000" pitchFamily="66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ISHALinkpen Print" panose="03050602040000000000" pitchFamily="66" charset="0"/>
              </a:rPr>
              <a:t>Shape and Measure</a:t>
            </a:r>
            <a:endParaRPr lang="en-GB" sz="4000" dirty="0">
              <a:solidFill>
                <a:schemeClr val="bg1"/>
              </a:solidFill>
              <a:latin typeface="ISHALinkpen Print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60793B-68DC-2B6D-2FDF-C59658AC5DF3}"/>
              </a:ext>
            </a:extLst>
          </p:cNvPr>
          <p:cNvSpPr txBox="1"/>
          <p:nvPr/>
        </p:nvSpPr>
        <p:spPr>
          <a:xfrm>
            <a:off x="672860" y="2197721"/>
            <a:ext cx="112402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ISHALinkpen Print" panose="03050602040000000000" pitchFamily="66" charset="0"/>
              </a:rPr>
              <a:t>2D and 3D shapes – in everyday conversation, shape hunts, shape pictures </a:t>
            </a:r>
          </a:p>
          <a:p>
            <a:endParaRPr lang="en-US" sz="2800" dirty="0">
              <a:latin typeface="ISHALinkpen Print" panose="03050602040000000000" pitchFamily="66" charset="0"/>
            </a:endParaRPr>
          </a:p>
          <a:p>
            <a:r>
              <a:rPr lang="en-US" sz="2800" dirty="0">
                <a:latin typeface="ISHALinkpen Print" panose="03050602040000000000" pitchFamily="66" charset="0"/>
              </a:rPr>
              <a:t>• Patterns – ordering objects and toys, clapping/body percussion </a:t>
            </a:r>
          </a:p>
          <a:p>
            <a:endParaRPr lang="en-US" sz="2800" dirty="0">
              <a:latin typeface="ISHALinkpen Print" panose="03050602040000000000" pitchFamily="66" charset="0"/>
            </a:endParaRPr>
          </a:p>
          <a:p>
            <a:r>
              <a:rPr lang="en-US" sz="2800" dirty="0">
                <a:latin typeface="ISHALinkpen Print" panose="03050602040000000000" pitchFamily="66" charset="0"/>
              </a:rPr>
              <a:t>• Weight, length, capacity, time – language focus whilst cooking, in the bath, in the sandpit, pouring drinks, talking about routines</a:t>
            </a:r>
            <a:endParaRPr lang="en-GB" sz="2800" dirty="0">
              <a:latin typeface="ISHALinkpen Pri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3200" dirty="0">
              <a:solidFill>
                <a:schemeClr val="bg1"/>
              </a:solidFill>
              <a:latin typeface="ISHALinkpen Print" panose="03050602040000000000" pitchFamily="66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ISHALinkpen Print" panose="03050602040000000000" pitchFamily="66" charset="0"/>
              </a:rPr>
              <a:t>Relating </a:t>
            </a:r>
            <a:r>
              <a:rPr lang="en-US" sz="3200" dirty="0" err="1">
                <a:solidFill>
                  <a:schemeClr val="bg1"/>
                </a:solidFill>
                <a:latin typeface="ISHALinkpen Print" panose="03050602040000000000" pitchFamily="66" charset="0"/>
              </a:rPr>
              <a:t>maths</a:t>
            </a:r>
            <a:r>
              <a:rPr lang="en-US" sz="3200" dirty="0">
                <a:solidFill>
                  <a:schemeClr val="bg1"/>
                </a:solidFill>
                <a:latin typeface="ISHALinkpen Print" panose="03050602040000000000" pitchFamily="66" charset="0"/>
              </a:rPr>
              <a:t> to ‘real life’</a:t>
            </a:r>
            <a:endParaRPr lang="en-GB" sz="3200" dirty="0">
              <a:solidFill>
                <a:schemeClr val="bg1"/>
              </a:solidFill>
              <a:latin typeface="ISHALinkpen Print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088549" y="1510475"/>
            <a:ext cx="6477421" cy="5231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FB247C-B231-B7D2-8563-B8B1B267364E}"/>
              </a:ext>
            </a:extLst>
          </p:cNvPr>
          <p:cNvSpPr/>
          <p:nvPr/>
        </p:nvSpPr>
        <p:spPr>
          <a:xfrm>
            <a:off x="2959100" y="176912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Would you like 2 pieces of toast? </a:t>
            </a:r>
          </a:p>
          <a:p>
            <a:pPr lvl="0"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cut it in half? </a:t>
            </a:r>
          </a:p>
          <a:p>
            <a:pPr lvl="0"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pieces?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C62D6-D33E-8740-DC0B-9698FE182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999" y="3152655"/>
            <a:ext cx="2834886" cy="3023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3E72B-77AB-BC98-5F45-8D963031B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961" y="3085593"/>
            <a:ext cx="3023878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7FE74C-B15C-AB24-A976-790E36A64BF1}"/>
              </a:ext>
            </a:extLst>
          </p:cNvPr>
          <p:cNvSpPr/>
          <p:nvPr/>
        </p:nvSpPr>
        <p:spPr>
          <a:xfrm>
            <a:off x="291810" y="1652954"/>
            <a:ext cx="4575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Matching the items on the list to the things on the shelves. Can you find 2 tins of beans?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1BED6-C0E7-282E-0CE0-0749F9DBA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74" y="1734577"/>
            <a:ext cx="6936508" cy="47308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93B8BF-8F5D-49D8-93C2-601405AF368F}"/>
              </a:ext>
            </a:extLst>
          </p:cNvPr>
          <p:cNvSpPr/>
          <p:nvPr/>
        </p:nvSpPr>
        <p:spPr>
          <a:xfrm>
            <a:off x="254480" y="4538933"/>
            <a:ext cx="3887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find 3 big apples?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D1A5C-D8FE-C238-FAFF-BA5914FE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34" y="5029936"/>
            <a:ext cx="2488994" cy="1656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95FE8-6BA0-9E4D-E8E9-6D57CEB28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695" y="3020933"/>
            <a:ext cx="1179175" cy="8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8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Why do we sing songs?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C0BF70-18C2-9A4A-0FB4-FB1C935B72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Children learn through repetition</a:t>
            </a:r>
          </a:p>
          <a:p>
            <a:r>
              <a:rPr lang="en-GB" dirty="0">
                <a:latin typeface="Comic Sans MS" panose="030F0702030302020204" pitchFamily="66" charset="0"/>
              </a:rPr>
              <a:t>Reciting numbers is the first step to counting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can develop understanding cardinal value as they use their fingers to represent the number they are singing</a:t>
            </a:r>
          </a:p>
          <a:p>
            <a:r>
              <a:rPr lang="en-GB" dirty="0">
                <a:latin typeface="Comic Sans MS" panose="030F0702030302020204" pitchFamily="66" charset="0"/>
              </a:rPr>
              <a:t>A few examples of songs we sing in class – </a:t>
            </a:r>
          </a:p>
          <a:p>
            <a:r>
              <a:rPr lang="en-GB" dirty="0">
                <a:latin typeface="Comic Sans MS" panose="030F0702030302020204" pitchFamily="66" charset="0"/>
              </a:rPr>
              <a:t>Supports addition – 1 Man went to Mow</a:t>
            </a:r>
          </a:p>
          <a:p>
            <a:r>
              <a:rPr lang="en-GB" dirty="0">
                <a:latin typeface="Comic Sans MS" panose="030F0702030302020204" pitchFamily="66" charset="0"/>
              </a:rPr>
              <a:t>Supports subtraction - 5 currant buns, 5 little speckled frogs</a:t>
            </a:r>
          </a:p>
          <a:p>
            <a:r>
              <a:rPr lang="en-GB" dirty="0">
                <a:latin typeface="Comic Sans MS" panose="030F0702030302020204" pitchFamily="66" charset="0"/>
              </a:rPr>
              <a:t>Supports reciting numbers – zero superhero, One, Two, Three, Four, Five, Once I Caught a Fish Alive</a:t>
            </a:r>
          </a:p>
        </p:txBody>
      </p:sp>
    </p:spTree>
    <p:extLst>
      <p:ext uri="{BB962C8B-B14F-4D97-AF65-F5344CB8AC3E}">
        <p14:creationId xmlns:p14="http://schemas.microsoft.com/office/powerpoint/2010/main" val="129603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Some children are already confident with numbers to 5. </a:t>
            </a:r>
            <a:b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How can I ensure they are being challenged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55D9D2-7CF9-79BB-F68C-65F9BA5E7558}"/>
              </a:ext>
            </a:extLst>
          </p:cNvPr>
          <p:cNvSpPr/>
          <p:nvPr/>
        </p:nvSpPr>
        <p:spPr>
          <a:xfrm>
            <a:off x="1785429" y="2216131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Provide opportunities for your child to apply their understanding to reason and problem solve. Can they work out how many items are hidden if they know there are 5 altogether? Encourage them to invent their own games and use mathematical jottings to record and compare their scores.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40648-1B68-77B5-075D-71EEE37EB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0846" y="5465527"/>
            <a:ext cx="1924050" cy="10774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68757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US" sz="36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A Good Mathematician is Someone Who…</a:t>
            </a:r>
            <a:endParaRPr lang="en-GB" sz="36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A52C5-9F65-D040-74B8-46D897E05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2" t="13336"/>
          <a:stretch/>
        </p:blipFill>
        <p:spPr>
          <a:xfrm>
            <a:off x="3268889" y="1679511"/>
            <a:ext cx="6575944" cy="47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A9B59-DE89-2715-70D4-C21B3A3B0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13890"/>
            <a:ext cx="10121900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The importance of a strong foundation in maths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DF3A5-CC72-1975-3A3E-333160CF8F69}"/>
              </a:ext>
            </a:extLst>
          </p:cNvPr>
          <p:cNvSpPr txBox="1"/>
          <p:nvPr/>
        </p:nvSpPr>
        <p:spPr>
          <a:xfrm>
            <a:off x="1546284" y="2316327"/>
            <a:ext cx="9392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ISHALinkpen Print" panose="03050602040000000000" pitchFamily="66" charset="0"/>
              </a:rPr>
              <a:t>Developing a strong grounding in number is essential so that all children develop the necessary building blocks to excel mathematically. Children should be able to count confidently, develop a deep understanding of the numbers to 10, the relationships between them and the patterns within those numbers.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3CBFF-6917-A6FE-4A37-1786F62B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82" y="4724400"/>
            <a:ext cx="7943784" cy="12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46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50565-752F-2AB3-C7BD-E146DF4A7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558" y="1787008"/>
            <a:ext cx="8240275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321356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activities discussed are just a few ideas you could use to help your child understand maths and problem solving.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Most of all have fun!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11EB1-71AA-6011-97C3-3EB5A98B4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112" y="1379395"/>
            <a:ext cx="4367177" cy="914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EE10-554E-EEEE-29EC-4C94CC03F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541" y="2352115"/>
            <a:ext cx="2577868" cy="14780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BF9CF3-96EB-54C6-BFFC-685D9EFC6CC1}"/>
              </a:ext>
            </a:extLst>
          </p:cNvPr>
          <p:cNvSpPr/>
          <p:nvPr/>
        </p:nvSpPr>
        <p:spPr>
          <a:xfrm>
            <a:off x="205406" y="2294141"/>
            <a:ext cx="91771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8064A2">
                    <a:lumMod val="75000"/>
                  </a:srgbClr>
                </a:solidFill>
                <a:latin typeface="Comic Sans MS" panose="030F0702030302020204" pitchFamily="66" charset="0"/>
              </a:rPr>
              <a:t>Please feel free to ask any questions.</a:t>
            </a:r>
          </a:p>
          <a:p>
            <a:r>
              <a:rPr lang="en-GB" sz="2400" dirty="0">
                <a:solidFill>
                  <a:srgbClr val="8064A2">
                    <a:lumMod val="75000"/>
                  </a:srgbClr>
                </a:solidFill>
                <a:latin typeface="Comic Sans MS" panose="030F0702030302020204" pitchFamily="66" charset="0"/>
              </a:rPr>
              <a:t>Some useful websites:</a:t>
            </a:r>
          </a:p>
          <a:p>
            <a:endParaRPr lang="en-GB" sz="2400" dirty="0">
              <a:solidFill>
                <a:srgbClr val="8064A2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hlinkClick r:id="rId6"/>
              </a:rPr>
              <a:t>BBC iPlayer </a:t>
            </a:r>
            <a:r>
              <a:rPr lang="en-GB" sz="2400" dirty="0">
                <a:hlinkClick r:id="rId7"/>
              </a:rPr>
              <a:t>–</a:t>
            </a:r>
            <a:r>
              <a:rPr lang="en-GB" sz="2400" dirty="0">
                <a:hlinkClick r:id="rId6"/>
              </a:rPr>
              <a:t> </a:t>
            </a:r>
            <a:r>
              <a:rPr lang="en-GB" sz="2400" dirty="0" err="1">
                <a:hlinkClick r:id="rId6"/>
              </a:rPr>
              <a:t>Numberblocks</a:t>
            </a:r>
            <a:r>
              <a:rPr lang="en-GB" sz="2400" dirty="0"/>
              <a:t>       (episodes)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  <a:hlinkClick r:id="rId7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hlinkClick r:id="rId7"/>
              </a:rPr>
              <a:t>www.bbc.co.uk/cbeebies/shows/numberblocks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numberblocks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games)</a:t>
            </a:r>
          </a:p>
          <a:p>
            <a:r>
              <a:rPr lang="en-GB" sz="2400" dirty="0">
                <a:solidFill>
                  <a:srgbClr val="8064A2">
                    <a:lumMod val="75000"/>
                  </a:srgbClr>
                </a:solidFill>
                <a:latin typeface="Comic Sans MS" panose="030F0702030302020204" pitchFamily="66" charset="0"/>
              </a:rPr>
              <a:t>www.topmarks.co.uk</a:t>
            </a:r>
          </a:p>
          <a:p>
            <a:r>
              <a:rPr lang="en-GB" sz="2400" dirty="0">
                <a:solidFill>
                  <a:srgbClr val="8064A2">
                    <a:lumMod val="75000"/>
                  </a:srgbClr>
                </a:solidFill>
                <a:latin typeface="Comic Sans MS" panose="030F0702030302020204" pitchFamily="66" charset="0"/>
              </a:rPr>
              <a:t>www.ictgames.co.uk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http://tinyurl.com/567pnyct   (White Rose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Home Learning)</a:t>
            </a:r>
          </a:p>
          <a:p>
            <a:r>
              <a:rPr lang="en-GB" sz="2400" dirty="0">
                <a:hlinkClick r:id="rId9"/>
              </a:rPr>
              <a:t>Set up YouTube Kids</a:t>
            </a:r>
            <a:r>
              <a:rPr lang="en-GB" sz="2400" dirty="0"/>
              <a:t>   </a:t>
            </a:r>
            <a:r>
              <a:rPr lang="en-US" sz="1100" dirty="0"/>
              <a:t>You can search for a wide range of videos on number bonds, shapes, </a:t>
            </a:r>
            <a:r>
              <a:rPr lang="en-US" sz="1100" dirty="0" err="1"/>
              <a:t>maths</a:t>
            </a:r>
            <a:r>
              <a:rPr lang="en-US" sz="1100" dirty="0"/>
              <a:t> songs, counting,  Number Jacks etc. </a:t>
            </a:r>
            <a:endParaRPr lang="en-US" sz="1100" u="sng" dirty="0">
              <a:solidFill>
                <a:schemeClr val="accent1">
                  <a:lumMod val="75000"/>
                </a:schemeClr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400" dirty="0">
              <a:solidFill>
                <a:srgbClr val="0563C1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541231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7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345758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32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The Early Years Foundation Stage Curriculum</a:t>
            </a:r>
            <a:endParaRPr lang="en-GB" sz="32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AC036-2E85-8466-CB69-ED1783E3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326" y="1308859"/>
            <a:ext cx="4379747" cy="5240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D2920-B4EE-B4B8-4168-099785DFE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677" y="1298869"/>
            <a:ext cx="3728123" cy="53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2"/>
            <a:ext cx="12192000" cy="108592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At Lime Wood Primary we use White Rose Maths scheme of work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AB48BF-E556-0A5D-5783-5E1BBB0A2D3B}"/>
              </a:ext>
            </a:extLst>
          </p:cNvPr>
          <p:cNvSpPr/>
          <p:nvPr/>
        </p:nvSpPr>
        <p:spPr>
          <a:xfrm>
            <a:off x="179779" y="5402943"/>
            <a:ext cx="11832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ISHALinkpen Print" panose="03050602040000000000" pitchFamily="66" charset="0"/>
              </a:rPr>
              <a:t>For each year group, the scheme of learning includes an overview of the maths that your child should be learning at any point in the year.</a:t>
            </a:r>
          </a:p>
          <a:p>
            <a:endParaRPr lang="en-GB" sz="1600" dirty="0">
              <a:latin typeface="ISHALinkpen Print" panose="03050602040000000000" pitchFamily="66" charset="0"/>
            </a:endParaRPr>
          </a:p>
          <a:p>
            <a:r>
              <a:rPr lang="en-GB" sz="1600" dirty="0">
                <a:latin typeface="ISHALinkpen Print" panose="03050602040000000000" pitchFamily="66" charset="0"/>
              </a:rPr>
              <a:t>Each year is split into three terms (autumn, spring and summer), and each term comprises individual blocks of learning about a particular topic.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DDF30-0D55-3AC7-7AF7-3693AC167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976" y="996310"/>
            <a:ext cx="7857126" cy="43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32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Why is there such a big focus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on the early numbers?</a:t>
            </a:r>
            <a:endParaRPr lang="en-GB" sz="32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8F7E4-150A-5866-39E8-0D67EDE6AB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5"/>
          <a:stretch/>
        </p:blipFill>
        <p:spPr>
          <a:xfrm>
            <a:off x="3515110" y="1809340"/>
            <a:ext cx="4782217" cy="48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36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Subitising</a:t>
            </a:r>
            <a:endParaRPr lang="en-GB" sz="3600" dirty="0">
              <a:solidFill>
                <a:schemeClr val="bg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EE9588E-2E9C-0C43-9480-A0268C1C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9" y="2144622"/>
            <a:ext cx="1284378" cy="12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FD6493-EB5D-7AB5-ACDB-F525FE00F9CE}"/>
              </a:ext>
            </a:extLst>
          </p:cNvPr>
          <p:cNvSpPr txBox="1"/>
          <p:nvPr/>
        </p:nvSpPr>
        <p:spPr>
          <a:xfrm>
            <a:off x="2665563" y="2144622"/>
            <a:ext cx="882482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In order for children to calculate successfully further up in the school, children need to be able to ‘subitise’ well.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This means they need to be able to recognise how many spots there are on dice, dominoes and Numicon etc instantly without counting them. 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Eventually, the children will imagine these images in their head, helping them to calculate.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US" sz="2000" b="0" i="0" dirty="0" err="1">
                <a:solidFill>
                  <a:srgbClr val="111111"/>
                </a:solidFill>
                <a:effectLst/>
                <a:latin typeface="ISHALinkpen Print" panose="03050602040000000000" pitchFamily="66" charset="0"/>
              </a:rPr>
              <a:t>Subitising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ISHALinkpen Print" panose="03050602040000000000" pitchFamily="66" charset="0"/>
              </a:rPr>
              <a:t> helps children to see, solve, and manipulate numbers in their head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07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US" sz="4000" dirty="0">
              <a:solidFill>
                <a:schemeClr val="bg1"/>
              </a:solidFill>
              <a:latin typeface="ISHALinkpen Print" panose="03050602040000000000" pitchFamily="66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ISHALinkpen Print" panose="03050602040000000000" pitchFamily="66" charset="0"/>
              </a:rPr>
              <a:t>How can you help your child?</a:t>
            </a:r>
            <a:endParaRPr lang="en-GB" sz="4000" dirty="0">
              <a:solidFill>
                <a:schemeClr val="bg1"/>
              </a:solidFill>
              <a:latin typeface="ISHALinkpen Print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707978" y="1478486"/>
            <a:ext cx="6477421" cy="523119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772F0D-5150-36CC-02EC-C591B54F4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65" y="1826495"/>
            <a:ext cx="4891827" cy="168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756CA-26CF-A404-036D-48F27C240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043" y="4294138"/>
            <a:ext cx="2609314" cy="1908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42616C-D061-D1E5-3B9F-6FD362A4A3A0}"/>
              </a:ext>
            </a:extLst>
          </p:cNvPr>
          <p:cNvSpPr/>
          <p:nvPr/>
        </p:nvSpPr>
        <p:spPr>
          <a:xfrm>
            <a:off x="6096000" y="42941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Positive attitudes make a difference!</a:t>
            </a:r>
          </a:p>
          <a:p>
            <a:pPr lvl="0"/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Remember you are a role model.</a:t>
            </a:r>
          </a:p>
          <a:p>
            <a:pPr lvl="0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42616C-D061-D1E5-3B9F-6FD362A4A3A0}"/>
              </a:ext>
            </a:extLst>
          </p:cNvPr>
          <p:cNvSpPr/>
          <p:nvPr/>
        </p:nvSpPr>
        <p:spPr>
          <a:xfrm>
            <a:off x="1475117" y="1793020"/>
            <a:ext cx="97645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Children need lots of experiences in making, counting, drawing and talking about numbers.  Make connections for your child by explaining how numbers and counting are a part of everyday life.</a:t>
            </a:r>
          </a:p>
          <a:p>
            <a:pPr lvl="0"/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Here are some practical things you can do:</a:t>
            </a:r>
          </a:p>
        </p:txBody>
      </p:sp>
    </p:spTree>
    <p:extLst>
      <p:ext uri="{BB962C8B-B14F-4D97-AF65-F5344CB8AC3E}">
        <p14:creationId xmlns:p14="http://schemas.microsoft.com/office/powerpoint/2010/main" val="6821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" y="-89613"/>
            <a:ext cx="12192000" cy="1769124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pPr algn="ctr"/>
            <a:endParaRPr lang="en-US" sz="4800" dirty="0">
              <a:solidFill>
                <a:schemeClr val="bg1"/>
              </a:solidFill>
              <a:latin typeface="ISHALinkpen Print" panose="03050602040000000000" pitchFamily="66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ISHALinkpen Print" panose="03050602040000000000" pitchFamily="66" charset="0"/>
              </a:rPr>
              <a:t>Counting</a:t>
            </a:r>
            <a:endParaRPr lang="en-GB" sz="4800" dirty="0">
              <a:solidFill>
                <a:schemeClr val="bg1"/>
              </a:solidFill>
              <a:latin typeface="ISHALinkpen Print" panose="03050602040000000000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2347167" y="1455057"/>
            <a:ext cx="6477421" cy="5231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4ECBE-96FD-5979-A68E-CDE8C5783105}"/>
              </a:ext>
            </a:extLst>
          </p:cNvPr>
          <p:cNvSpPr txBox="1"/>
          <p:nvPr/>
        </p:nvSpPr>
        <p:spPr>
          <a:xfrm>
            <a:off x="450667" y="1809965"/>
            <a:ext cx="1076367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ISHALinkpen Print" panose="03050602040000000000" pitchFamily="66" charset="0"/>
              </a:rPr>
              <a:t>Counting – in everyday conversation, in play, steps, brushing teeth, toys in the bath, tidying toys </a:t>
            </a:r>
          </a:p>
          <a:p>
            <a:r>
              <a:rPr lang="en-US" sz="1400" dirty="0">
                <a:solidFill>
                  <a:srgbClr val="FF0000"/>
                </a:solidFill>
                <a:latin typeface="ISHALinkpen Print" panose="03050602040000000000" pitchFamily="66" charset="0"/>
              </a:rPr>
              <a:t>Wherever possible encourage your child to touch and move the things they are counting</a:t>
            </a:r>
          </a:p>
          <a:p>
            <a:endParaRPr lang="en-US" sz="2000" dirty="0">
              <a:latin typeface="ISHALinkpen Print" panose="03050602040000000000" pitchFamily="66" charset="0"/>
            </a:endParaRPr>
          </a:p>
          <a:p>
            <a:endParaRPr lang="en-US" sz="2000" dirty="0">
              <a:latin typeface="ISHALinkpen Print" panose="03050602040000000000" pitchFamily="66" charset="0"/>
            </a:endParaRPr>
          </a:p>
          <a:p>
            <a:r>
              <a:rPr lang="en-US" sz="2000" dirty="0" err="1">
                <a:latin typeface="ISHALinkpen Print" panose="03050602040000000000" pitchFamily="66" charset="0"/>
              </a:rPr>
              <a:t>Subitising</a:t>
            </a:r>
            <a:r>
              <a:rPr lang="en-US" sz="2000" dirty="0">
                <a:latin typeface="ISHALinkpen Print" panose="03050602040000000000" pitchFamily="66" charset="0"/>
              </a:rPr>
              <a:t> – with teddies, spoons, socks – This is REALLY IMPORTANT! </a:t>
            </a:r>
          </a:p>
          <a:p>
            <a:endParaRPr lang="en-US" sz="2000" dirty="0">
              <a:latin typeface="ISHALinkpen Print" panose="03050602040000000000" pitchFamily="66" charset="0"/>
            </a:endParaRPr>
          </a:p>
          <a:p>
            <a:r>
              <a:rPr lang="en-US" sz="2000" dirty="0">
                <a:latin typeface="ISHALinkpen Print" panose="03050602040000000000" pitchFamily="66" charset="0"/>
              </a:rPr>
              <a:t>Ordering numbers – flashcards, post it notes, lining up toys </a:t>
            </a:r>
          </a:p>
          <a:p>
            <a:endParaRPr lang="en-US" sz="2000" dirty="0">
              <a:latin typeface="ISHALinkpen Print" panose="03050602040000000000" pitchFamily="66" charset="0"/>
            </a:endParaRPr>
          </a:p>
          <a:p>
            <a:r>
              <a:rPr lang="en-US" sz="2000" dirty="0">
                <a:latin typeface="ISHALinkpen Print" panose="03050602040000000000" pitchFamily="66" charset="0"/>
              </a:rPr>
              <a:t>Number bonds </a:t>
            </a:r>
            <a:r>
              <a:rPr lang="en-US" sz="1200" dirty="0">
                <a:solidFill>
                  <a:srgbClr val="FF0000"/>
                </a:solidFill>
                <a:latin typeface="ISHALinkpen Print" panose="03050602040000000000" pitchFamily="66" charset="0"/>
              </a:rPr>
              <a:t>(pairs of numbers which add up to a certain number, e.g. 4 and 1, 3 and 2</a:t>
            </a:r>
          </a:p>
          <a:p>
            <a:r>
              <a:rPr lang="en-US" sz="1200" dirty="0">
                <a:solidFill>
                  <a:srgbClr val="FF0000"/>
                </a:solidFill>
                <a:latin typeface="ISHALinkpen Print" panose="03050602040000000000" pitchFamily="66" charset="0"/>
              </a:rPr>
              <a:t>are number bonds for 5) </a:t>
            </a:r>
          </a:p>
          <a:p>
            <a:r>
              <a:rPr lang="en-US" sz="2000" dirty="0">
                <a:latin typeface="ISHALinkpen Print" panose="03050602040000000000" pitchFamily="66" charset="0"/>
              </a:rPr>
              <a:t>– in the car, with teddies/toys  </a:t>
            </a:r>
          </a:p>
          <a:p>
            <a:endParaRPr lang="en-US" sz="2000" dirty="0">
              <a:latin typeface="ISHALinkpen Print" panose="03050602040000000000" pitchFamily="66" charset="0"/>
            </a:endParaRPr>
          </a:p>
          <a:p>
            <a:r>
              <a:rPr lang="en-US" sz="2000" dirty="0">
                <a:latin typeface="ISHALinkpen Print" panose="03050602040000000000" pitchFamily="66" charset="0"/>
              </a:rPr>
              <a:t>Addition and subtraction – include it in everyday conversation, cooking </a:t>
            </a:r>
            <a:endParaRPr lang="en-GB" sz="2000" dirty="0">
              <a:latin typeface="ISHALinkpen Print" panose="030506020400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19193-1A49-619E-2749-6D44C907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621" y="4240799"/>
            <a:ext cx="1135505" cy="9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87A00FF76114FAC2028B65B33D9F4" ma:contentTypeVersion="16" ma:contentTypeDescription="Create a new document." ma:contentTypeScope="" ma:versionID="41274e6a28a40e564419b61c91e92bd7">
  <xsd:schema xmlns:xsd="http://www.w3.org/2001/XMLSchema" xmlns:xs="http://www.w3.org/2001/XMLSchema" xmlns:p="http://schemas.microsoft.com/office/2006/metadata/properties" xmlns:ns2="e893d0c3-c19d-4b6a-afad-0d250454d47e" xmlns:ns3="4a5c0d52-8126-443c-82bc-29b18a044353" targetNamespace="http://schemas.microsoft.com/office/2006/metadata/properties" ma:root="true" ma:fieldsID="fe8811af61609aef881da83d5a1de380" ns2:_="" ns3:_="">
    <xsd:import namespace="e893d0c3-c19d-4b6a-afad-0d250454d47e"/>
    <xsd:import namespace="4a5c0d52-8126-443c-82bc-29b18a044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Sentasagenericemailinsteadofalett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3d0c3-c19d-4b6a-afad-0d250454d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dffc719-6a4c-49d5-8229-a4bb84acdf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ntasagenericemailinsteadofaletter" ma:index="20" nillable="true" ma:displayName="Sent as a generic email instead of a letter" ma:format="Dropdown" ma:internalName="Sentasagenericemailinsteadofaletter">
      <xsd:simpleType>
        <xsd:restriction base="dms:Text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c0d52-8126-443c-82bc-29b18a0443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71ab49-6713-4753-8abf-082b52c0ca0f}" ma:internalName="TaxCatchAll" ma:showField="CatchAllData" ma:web="4a5c0d52-8126-443c-82bc-29b18a044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FE312-B68D-40D8-9C2A-824689D14E12}"/>
</file>

<file path=customXml/itemProps2.xml><?xml version="1.0" encoding="utf-8"?>
<ds:datastoreItem xmlns:ds="http://schemas.openxmlformats.org/officeDocument/2006/customXml" ds:itemID="{E8D6CCD9-1950-4152-95CA-1E169CF71F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Widescreen</PresentationFormat>
  <Paragraphs>107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ISHALinkpen Join</vt:lpstr>
      <vt:lpstr>ISHALinkpen Print</vt:lpstr>
      <vt:lpstr>Montserrat Classic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Webber</dc:creator>
  <cp:lastModifiedBy>Amy Webber</cp:lastModifiedBy>
  <cp:revision>2</cp:revision>
  <dcterms:created xsi:type="dcterms:W3CDTF">2024-01-15T02:03:27Z</dcterms:created>
  <dcterms:modified xsi:type="dcterms:W3CDTF">2024-01-16T23:59:39Z</dcterms:modified>
</cp:coreProperties>
</file>