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60" r:id="rId5"/>
    <p:sldId id="258" r:id="rId6"/>
    <p:sldId id="259"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C8A6F-3F5C-4B63-8608-A28626156575}" v="9" dt="2024-05-15T10:31:23.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2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4CB9-9007-2FB5-17D3-97424D6A0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A44CE86-CC40-99FB-B264-0D7F8CCC7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8A4170-1BD7-E2CF-488F-FFA23CD9EBA3}"/>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5" name="Footer Placeholder 4">
            <a:extLst>
              <a:ext uri="{FF2B5EF4-FFF2-40B4-BE49-F238E27FC236}">
                <a16:creationId xmlns:a16="http://schemas.microsoft.com/office/drawing/2014/main" id="{A6F8EAA1-80D8-06EC-6D95-7ACD91358C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0B2CCF-9495-B6BA-7188-F351E8F3E8B9}"/>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279775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08E5-06B0-DD22-DCB2-5FDCD9484D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B67BB0-3B52-5931-A48A-DA603C5F6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4983A-3834-521B-33D9-9A5173AF7648}"/>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5" name="Footer Placeholder 4">
            <a:extLst>
              <a:ext uri="{FF2B5EF4-FFF2-40B4-BE49-F238E27FC236}">
                <a16:creationId xmlns:a16="http://schemas.microsoft.com/office/drawing/2014/main" id="{6059BE6F-AC40-E46E-74A8-F98B41F8F6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2EF38-91B2-1191-1CB1-6BD6A9F04432}"/>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89896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ECB059-8548-60A8-862D-304872A393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810E7B-5FCE-0BC9-ED13-A68D210405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1F145D-5014-EF6B-7BB3-DAEC9CEA51B0}"/>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5" name="Footer Placeholder 4">
            <a:extLst>
              <a:ext uri="{FF2B5EF4-FFF2-40B4-BE49-F238E27FC236}">
                <a16:creationId xmlns:a16="http://schemas.microsoft.com/office/drawing/2014/main" id="{2335689E-B996-00D0-D64D-E5A67D98B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D65019-C7DA-D841-17FB-B7F687597868}"/>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358299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B2C0-6C9E-2A67-376B-969BC7B26D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8EEC83-A690-B59F-C32C-E430C08761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D52823-610E-CD24-189D-636FF48549B3}"/>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5" name="Footer Placeholder 4">
            <a:extLst>
              <a:ext uri="{FF2B5EF4-FFF2-40B4-BE49-F238E27FC236}">
                <a16:creationId xmlns:a16="http://schemas.microsoft.com/office/drawing/2014/main" id="{5ADB3897-15BF-6ADC-F69C-8E0E6DDF42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D463B-3711-E9A6-6C7D-F81893D014CF}"/>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311090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392D-4B7B-E3D3-B0AA-324C8C5AF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889B96-1365-340F-6734-D05B1AFFF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9B0C7-024E-0A23-D98F-7E83F9694DA5}"/>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5" name="Footer Placeholder 4">
            <a:extLst>
              <a:ext uri="{FF2B5EF4-FFF2-40B4-BE49-F238E27FC236}">
                <a16:creationId xmlns:a16="http://schemas.microsoft.com/office/drawing/2014/main" id="{F1FD2D14-482F-919F-9118-B0250CCB6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BD34F8-B4A7-31C9-20EB-98EFEC89F7F7}"/>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848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9FDD-5BBE-D64C-0E79-245FDE9C3D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145056-5909-DBAE-6950-305B32977E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9F068-BB77-257A-8D2B-CB721D0AA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753E1A-CD63-29F4-CC6F-DA9C266CB70E}"/>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6" name="Footer Placeholder 5">
            <a:extLst>
              <a:ext uri="{FF2B5EF4-FFF2-40B4-BE49-F238E27FC236}">
                <a16:creationId xmlns:a16="http://schemas.microsoft.com/office/drawing/2014/main" id="{960749D4-4591-0AE6-DCE5-6E7FCCD283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9CE7E6-3C15-DED1-995C-8459F1D25922}"/>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5714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8F7A-89B8-18A8-1C08-5B45ED4D54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95980-0626-FF3C-FD64-2E2181D95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6CA1D-B5BA-E73E-42FB-AB3430BD34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66E988-0AA6-3697-4BCF-0071A2100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098F1-AEB1-3147-6FD1-322B3F569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4148C4-8DEC-92DC-93E7-8CBD421776A1}"/>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8" name="Footer Placeholder 7">
            <a:extLst>
              <a:ext uri="{FF2B5EF4-FFF2-40B4-BE49-F238E27FC236}">
                <a16:creationId xmlns:a16="http://schemas.microsoft.com/office/drawing/2014/main" id="{BE84DC79-446C-D0F5-DF74-E3C939E106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4F6D19-ED3F-CE03-D91B-D51C4951B0B1}"/>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256302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BAC4-7121-E24A-E0A0-82EDA16895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B7E9A8-34D9-B970-A604-4DCC677DACA5}"/>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4" name="Footer Placeholder 3">
            <a:extLst>
              <a:ext uri="{FF2B5EF4-FFF2-40B4-BE49-F238E27FC236}">
                <a16:creationId xmlns:a16="http://schemas.microsoft.com/office/drawing/2014/main" id="{08205651-A1C5-DD8D-B5DC-C4C48D865E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5E1C44-658C-0E59-374A-11693534DB2A}"/>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363087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1FC65-39AB-DB1A-7E8E-63887A8A4811}"/>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3" name="Footer Placeholder 2">
            <a:extLst>
              <a:ext uri="{FF2B5EF4-FFF2-40B4-BE49-F238E27FC236}">
                <a16:creationId xmlns:a16="http://schemas.microsoft.com/office/drawing/2014/main" id="{1B526597-8D4A-A5D2-FF0A-028BCF05A2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B08FF4-B696-C4EB-9978-1B171A2C0ED6}"/>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412034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E99F-BFBA-2843-AA77-4D935C4E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3A23DD-A2CE-8067-9C00-079153AF05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C52993-415B-4BD9-E046-E942B4DEE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E8AFF-4DBF-BB77-E764-4547460CFF8F}"/>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6" name="Footer Placeholder 5">
            <a:extLst>
              <a:ext uri="{FF2B5EF4-FFF2-40B4-BE49-F238E27FC236}">
                <a16:creationId xmlns:a16="http://schemas.microsoft.com/office/drawing/2014/main" id="{F778C909-2A69-E068-A2FE-EDD7631029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13A750-67E0-18A5-CDBF-9BC0E62D601E}"/>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406605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0FF2-1975-024C-5807-5F7BBD10B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54A74A-B1AE-2ED5-BAC6-8A03896D6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973298-FB8A-DEE4-85F2-06E571FCD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545C1F-F47C-2657-77C5-9E0110F269B8}"/>
              </a:ext>
            </a:extLst>
          </p:cNvPr>
          <p:cNvSpPr>
            <a:spLocks noGrp="1"/>
          </p:cNvSpPr>
          <p:nvPr>
            <p:ph type="dt" sz="half" idx="10"/>
          </p:nvPr>
        </p:nvSpPr>
        <p:spPr/>
        <p:txBody>
          <a:bodyPr/>
          <a:lstStyle/>
          <a:p>
            <a:fld id="{4BDD4E1F-188F-4EF3-A825-A621611EE175}" type="datetimeFigureOut">
              <a:rPr lang="en-GB" smtClean="0"/>
              <a:t>25/06/2024</a:t>
            </a:fld>
            <a:endParaRPr lang="en-GB"/>
          </a:p>
        </p:txBody>
      </p:sp>
      <p:sp>
        <p:nvSpPr>
          <p:cNvPr id="6" name="Footer Placeholder 5">
            <a:extLst>
              <a:ext uri="{FF2B5EF4-FFF2-40B4-BE49-F238E27FC236}">
                <a16:creationId xmlns:a16="http://schemas.microsoft.com/office/drawing/2014/main" id="{ECCB3CEC-7FE5-D864-3194-45152D20C1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BE0C3-F13C-C693-9D89-74715F5AE9E5}"/>
              </a:ext>
            </a:extLst>
          </p:cNvPr>
          <p:cNvSpPr>
            <a:spLocks noGrp="1"/>
          </p:cNvSpPr>
          <p:nvPr>
            <p:ph type="sldNum" sz="quarter" idx="12"/>
          </p:nvPr>
        </p:nvSpPr>
        <p:spPr/>
        <p:txBody>
          <a:bodyPr/>
          <a:lstStyle/>
          <a:p>
            <a:fld id="{3E6F5527-0876-46F6-972B-7F1DD63360BF}" type="slidenum">
              <a:rPr lang="en-GB" smtClean="0"/>
              <a:t>‹#›</a:t>
            </a:fld>
            <a:endParaRPr lang="en-GB"/>
          </a:p>
        </p:txBody>
      </p:sp>
    </p:spTree>
    <p:extLst>
      <p:ext uri="{BB962C8B-B14F-4D97-AF65-F5344CB8AC3E}">
        <p14:creationId xmlns:p14="http://schemas.microsoft.com/office/powerpoint/2010/main" val="97035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97EB72-7581-817F-0EF6-56EA90D07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DB2CA5-C011-328A-0301-FEBE17F75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CCEFB6-1BE6-3B35-D788-54A976BA6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D4E1F-188F-4EF3-A825-A621611EE175}" type="datetimeFigureOut">
              <a:rPr lang="en-GB" smtClean="0"/>
              <a:t>25/06/2024</a:t>
            </a:fld>
            <a:endParaRPr lang="en-GB"/>
          </a:p>
        </p:txBody>
      </p:sp>
      <p:sp>
        <p:nvSpPr>
          <p:cNvPr id="5" name="Footer Placeholder 4">
            <a:extLst>
              <a:ext uri="{FF2B5EF4-FFF2-40B4-BE49-F238E27FC236}">
                <a16:creationId xmlns:a16="http://schemas.microsoft.com/office/drawing/2014/main" id="{A3001C75-65D2-7875-435A-A6D40D13F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E16778-AA06-C3F8-210D-28C023EF6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F5527-0876-46F6-972B-7F1DD63360BF}" type="slidenum">
              <a:rPr lang="en-GB" smtClean="0"/>
              <a:t>‹#›</a:t>
            </a:fld>
            <a:endParaRPr lang="en-GB"/>
          </a:p>
        </p:txBody>
      </p:sp>
    </p:spTree>
    <p:extLst>
      <p:ext uri="{BB962C8B-B14F-4D97-AF65-F5344CB8AC3E}">
        <p14:creationId xmlns:p14="http://schemas.microsoft.com/office/powerpoint/2010/main" val="421884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Arc 6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8047-2C2F-424B-63AA-D0265146A4FD}"/>
              </a:ext>
            </a:extLst>
          </p:cNvPr>
          <p:cNvSpPr>
            <a:spLocks noGrp="1"/>
          </p:cNvSpPr>
          <p:nvPr>
            <p:ph type="ctrTitle"/>
          </p:nvPr>
        </p:nvSpPr>
        <p:spPr>
          <a:xfrm>
            <a:off x="838200" y="647593"/>
            <a:ext cx="4467792" cy="3060541"/>
          </a:xfrm>
        </p:spPr>
        <p:txBody>
          <a:bodyPr>
            <a:normAutofit/>
          </a:bodyPr>
          <a:lstStyle/>
          <a:p>
            <a:r>
              <a:rPr lang="en-GB">
                <a:solidFill>
                  <a:srgbClr val="FFFFFF"/>
                </a:solidFill>
              </a:rPr>
              <a:t>What is Private Fostering</a:t>
            </a:r>
          </a:p>
        </p:txBody>
      </p:sp>
      <p:sp>
        <p:nvSpPr>
          <p:cNvPr id="3" name="Subtitle 2">
            <a:extLst>
              <a:ext uri="{FF2B5EF4-FFF2-40B4-BE49-F238E27FC236}">
                <a16:creationId xmlns:a16="http://schemas.microsoft.com/office/drawing/2014/main" id="{A71F5373-9224-544F-1FBC-F565FAE10CB8}"/>
              </a:ext>
            </a:extLst>
          </p:cNvPr>
          <p:cNvSpPr>
            <a:spLocks noGrp="1"/>
          </p:cNvSpPr>
          <p:nvPr>
            <p:ph type="subTitle" idx="1"/>
          </p:nvPr>
        </p:nvSpPr>
        <p:spPr>
          <a:xfrm>
            <a:off x="838200" y="3800209"/>
            <a:ext cx="4467792" cy="2410198"/>
          </a:xfrm>
        </p:spPr>
        <p:txBody>
          <a:bodyPr>
            <a:normAutofit/>
          </a:bodyPr>
          <a:lstStyle/>
          <a:p>
            <a:r>
              <a:rPr lang="en-GB">
                <a:solidFill>
                  <a:srgbClr val="FFFFFF"/>
                </a:solidFill>
              </a:rPr>
              <a:t>And Why does it Matter?</a:t>
            </a:r>
          </a:p>
        </p:txBody>
      </p:sp>
      <p:pic>
        <p:nvPicPr>
          <p:cNvPr id="5" name="Picture 4" descr="Woman sitting with children">
            <a:extLst>
              <a:ext uri="{FF2B5EF4-FFF2-40B4-BE49-F238E27FC236}">
                <a16:creationId xmlns:a16="http://schemas.microsoft.com/office/drawing/2014/main" id="{B84DC4EB-8D9C-A06D-252D-7537C6C26F7A}"/>
              </a:ext>
            </a:extLst>
          </p:cNvPr>
          <p:cNvPicPr>
            <a:picLocks noChangeAspect="1"/>
          </p:cNvPicPr>
          <p:nvPr/>
        </p:nvPicPr>
        <p:blipFill rotWithShape="1">
          <a:blip r:embed="rId2">
            <a:extLst>
              <a:ext uri="{28A0092B-C50C-407E-A947-70E740481C1C}">
                <a14:useLocalDpi xmlns:a14="http://schemas.microsoft.com/office/drawing/2010/main" val="0"/>
              </a:ext>
            </a:extLst>
          </a:blip>
          <a:srcRect l="28997" r="4254" b="2"/>
          <a:stretch/>
        </p:blipFill>
        <p:spPr>
          <a:xfrm>
            <a:off x="5138530" y="258417"/>
            <a:ext cx="6215270" cy="623277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6953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47A53-A528-0FC4-394B-0A08649C8B6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What should you the professional do?</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BA89E2-A052-5E8F-62BC-E06C8C39AE06}"/>
              </a:ext>
            </a:extLst>
          </p:cNvPr>
          <p:cNvSpPr>
            <a:spLocks noGrp="1"/>
          </p:cNvSpPr>
          <p:nvPr>
            <p:ph idx="1"/>
          </p:nvPr>
        </p:nvSpPr>
        <p:spPr>
          <a:xfrm>
            <a:off x="4447308" y="591344"/>
            <a:ext cx="6906491" cy="5585619"/>
          </a:xfrm>
        </p:spPr>
        <p:txBody>
          <a:bodyPr anchor="ctr">
            <a:normAutofit/>
          </a:bodyPr>
          <a:lstStyle/>
          <a:p>
            <a:r>
              <a:rPr lang="en-GB" dirty="0"/>
              <a:t>All professionals working with children have a shared responsibility to ensure that privately fostered children are safeguarded from harm.</a:t>
            </a:r>
          </a:p>
          <a:p>
            <a:r>
              <a:rPr lang="en-GB" dirty="0"/>
              <a:t>Health , Education and social care professionals are often the people who are in contact with these children. They can play a vital role in explaining the need to inform the LA of any private fostering arrangements. If you are aware of such an arrangement and you are not sure if the LA are aware, you should make contact with Social Care.</a:t>
            </a:r>
          </a:p>
        </p:txBody>
      </p:sp>
    </p:spTree>
    <p:extLst>
      <p:ext uri="{BB962C8B-B14F-4D97-AF65-F5344CB8AC3E}">
        <p14:creationId xmlns:p14="http://schemas.microsoft.com/office/powerpoint/2010/main" val="353806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Arc 4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352A45-45CE-50F3-E662-59DCDE4B3A83}"/>
              </a:ext>
            </a:extLst>
          </p:cNvPr>
          <p:cNvSpPr>
            <a:spLocks noGrp="1"/>
          </p:cNvSpPr>
          <p:nvPr>
            <p:ph type="ctrTitle"/>
          </p:nvPr>
        </p:nvSpPr>
        <p:spPr>
          <a:xfrm>
            <a:off x="4038600" y="1939159"/>
            <a:ext cx="7644627" cy="2751086"/>
          </a:xfrm>
        </p:spPr>
        <p:txBody>
          <a:bodyPr>
            <a:normAutofit/>
          </a:bodyPr>
          <a:lstStyle/>
          <a:p>
            <a:pPr algn="r"/>
            <a:r>
              <a:rPr lang="en-GB" dirty="0"/>
              <a:t>Why does it matter?</a:t>
            </a:r>
          </a:p>
        </p:txBody>
      </p:sp>
      <p:sp>
        <p:nvSpPr>
          <p:cNvPr id="3" name="Subtitle 2">
            <a:extLst>
              <a:ext uri="{FF2B5EF4-FFF2-40B4-BE49-F238E27FC236}">
                <a16:creationId xmlns:a16="http://schemas.microsoft.com/office/drawing/2014/main" id="{4DC6805D-FBFE-422A-ADE3-E83A0E9228C2}"/>
              </a:ext>
            </a:extLst>
          </p:cNvPr>
          <p:cNvSpPr>
            <a:spLocks noGrp="1"/>
          </p:cNvSpPr>
          <p:nvPr>
            <p:ph type="subTitle" idx="1"/>
          </p:nvPr>
        </p:nvSpPr>
        <p:spPr>
          <a:xfrm>
            <a:off x="4038600" y="4782320"/>
            <a:ext cx="7644627" cy="1329443"/>
          </a:xfrm>
        </p:spPr>
        <p:txBody>
          <a:bodyPr>
            <a:normAutofit/>
          </a:bodyPr>
          <a:lstStyle/>
          <a:p>
            <a:pPr algn="r"/>
            <a:r>
              <a:rPr lang="en-GB"/>
              <a:t>Why does it matter?</a:t>
            </a:r>
          </a:p>
        </p:txBody>
      </p:sp>
      <p:pic>
        <p:nvPicPr>
          <p:cNvPr id="4" name="Content Placeholder 5" descr="Victoria Climbié">
            <a:extLst>
              <a:ext uri="{FF2B5EF4-FFF2-40B4-BE49-F238E27FC236}">
                <a16:creationId xmlns:a16="http://schemas.microsoft.com/office/drawing/2014/main" id="{E8D86804-9543-61D1-441D-681722C9F481}"/>
              </a:ext>
            </a:extLst>
          </p:cNvPr>
          <p:cNvPicPr>
            <a:picLocks noChangeAspect="1"/>
          </p:cNvPicPr>
          <p:nvPr/>
        </p:nvPicPr>
        <p:blipFill rotWithShape="1">
          <a:blip r:embed="rId2">
            <a:extLst>
              <a:ext uri="{28A0092B-C50C-407E-A947-70E740481C1C}">
                <a14:useLocalDpi xmlns:a14="http://schemas.microsoft.com/office/drawing/2010/main" val="0"/>
              </a:ext>
            </a:extLst>
          </a:blip>
          <a:srcRect l="12806" r="9475" b="2"/>
          <a:stretch/>
        </p:blipFill>
        <p:spPr bwMode="auto">
          <a:xfrm>
            <a:off x="6636636" y="810901"/>
            <a:ext cx="3533985" cy="2728198"/>
          </a:xfrm>
          <a:prstGeom prst="rect">
            <a:avLst/>
          </a:prstGeom>
          <a:noFill/>
        </p:spPr>
      </p:pic>
    </p:spTree>
    <p:extLst>
      <p:ext uri="{BB962C8B-B14F-4D97-AF65-F5344CB8AC3E}">
        <p14:creationId xmlns:p14="http://schemas.microsoft.com/office/powerpoint/2010/main" val="695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F704A-515A-2E11-1050-31B88BD84A27}"/>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Because: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2168FC-D6A2-47A7-5A78-9251CC3A1525}"/>
              </a:ext>
            </a:extLst>
          </p:cNvPr>
          <p:cNvSpPr>
            <a:spLocks noGrp="1"/>
          </p:cNvSpPr>
          <p:nvPr>
            <p:ph idx="1"/>
          </p:nvPr>
        </p:nvSpPr>
        <p:spPr>
          <a:xfrm>
            <a:off x="4447308" y="4305300"/>
            <a:ext cx="7057858" cy="2292717"/>
          </a:xfrm>
        </p:spPr>
        <p:txBody>
          <a:bodyPr anchor="ctr">
            <a:normAutofit fontScale="92500"/>
          </a:bodyPr>
          <a:lstStyle/>
          <a:p>
            <a:r>
              <a:rPr lang="en-GB" dirty="0"/>
              <a:t>Every child matters.</a:t>
            </a:r>
          </a:p>
          <a:p>
            <a:r>
              <a:rPr lang="en-GB" dirty="0"/>
              <a:t>Every child has the right to survival, protection and education.</a:t>
            </a:r>
          </a:p>
          <a:p>
            <a:r>
              <a:rPr lang="en-GB" dirty="0"/>
              <a:t>It is our job to support and protect children and encourage them to reach their full potential.</a:t>
            </a:r>
          </a:p>
        </p:txBody>
      </p:sp>
      <p:pic>
        <p:nvPicPr>
          <p:cNvPr id="5" name="Picture 4" descr="Children in superhero costume">
            <a:extLst>
              <a:ext uri="{FF2B5EF4-FFF2-40B4-BE49-F238E27FC236}">
                <a16:creationId xmlns:a16="http://schemas.microsoft.com/office/drawing/2014/main" id="{A40F1E8C-4044-C391-3D05-578397B6F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179" y="0"/>
            <a:ext cx="6282904" cy="4305300"/>
          </a:xfrm>
          <a:prstGeom prst="rect">
            <a:avLst/>
          </a:prstGeom>
        </p:spPr>
      </p:pic>
    </p:spTree>
    <p:extLst>
      <p:ext uri="{BB962C8B-B14F-4D97-AF65-F5344CB8AC3E}">
        <p14:creationId xmlns:p14="http://schemas.microsoft.com/office/powerpoint/2010/main" val="272602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5A3348-CDE9-02D2-142B-E02B11BC4317}"/>
              </a:ext>
            </a:extLst>
          </p:cNvPr>
          <p:cNvSpPr>
            <a:spLocks noGrp="1"/>
          </p:cNvSpPr>
          <p:nvPr>
            <p:ph type="ctrTitle"/>
          </p:nvPr>
        </p:nvSpPr>
        <p:spPr>
          <a:xfrm>
            <a:off x="3282463" y="322469"/>
            <a:ext cx="8643042" cy="2751086"/>
          </a:xfrm>
        </p:spPr>
        <p:txBody>
          <a:bodyPr>
            <a:normAutofit/>
          </a:bodyPr>
          <a:lstStyle/>
          <a:p>
            <a:pPr algn="r"/>
            <a:r>
              <a:rPr lang="en-GB" sz="4000" dirty="0"/>
              <a:t>If you need to make a referral or if you have any questions, please contact</a:t>
            </a:r>
            <a:r>
              <a:rPr lang="en-GB" dirty="0"/>
              <a:t>:</a:t>
            </a:r>
          </a:p>
        </p:txBody>
      </p:sp>
      <p:sp>
        <p:nvSpPr>
          <p:cNvPr id="3" name="Subtitle 2">
            <a:extLst>
              <a:ext uri="{FF2B5EF4-FFF2-40B4-BE49-F238E27FC236}">
                <a16:creationId xmlns:a16="http://schemas.microsoft.com/office/drawing/2014/main" id="{03D2025D-0344-68F9-7773-F6A4C1EEC48C}"/>
              </a:ext>
            </a:extLst>
          </p:cNvPr>
          <p:cNvSpPr>
            <a:spLocks noGrp="1"/>
          </p:cNvSpPr>
          <p:nvPr>
            <p:ph type="subTitle" idx="1"/>
          </p:nvPr>
        </p:nvSpPr>
        <p:spPr>
          <a:xfrm>
            <a:off x="4038600" y="3989248"/>
            <a:ext cx="7644627" cy="1317351"/>
          </a:xfrm>
        </p:spPr>
        <p:txBody>
          <a:bodyPr>
            <a:normAutofit fontScale="92500"/>
          </a:bodyPr>
          <a:lstStyle/>
          <a:p>
            <a:pPr algn="r"/>
            <a:r>
              <a:rPr lang="en-GB" dirty="0"/>
              <a:t>Martin Smith- Senior Practitioner Private fostering- 02030455290</a:t>
            </a:r>
          </a:p>
          <a:p>
            <a:pPr algn="r"/>
            <a:r>
              <a:rPr lang="en-GB" dirty="0"/>
              <a:t>London Borough of Bexley Social Care, Mash Team-02030455440</a:t>
            </a:r>
          </a:p>
        </p:txBody>
      </p:sp>
      <p:pic>
        <p:nvPicPr>
          <p:cNvPr id="1026" name="Picture 2">
            <a:extLst>
              <a:ext uri="{FF2B5EF4-FFF2-40B4-BE49-F238E27FC236}">
                <a16:creationId xmlns:a16="http://schemas.microsoft.com/office/drawing/2014/main" id="{DA5A24D4-9532-4D13-7928-49A985AC8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871" y="5396948"/>
            <a:ext cx="2100745" cy="6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35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10F8D-1E03-5BED-D400-742088BBB405}"/>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Further information: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79F55F-52C0-E8E3-A665-AA416E4CD356}"/>
              </a:ext>
            </a:extLst>
          </p:cNvPr>
          <p:cNvSpPr>
            <a:spLocks noGrp="1"/>
          </p:cNvSpPr>
          <p:nvPr>
            <p:ph idx="1"/>
          </p:nvPr>
        </p:nvSpPr>
        <p:spPr>
          <a:xfrm>
            <a:off x="4447308" y="591344"/>
            <a:ext cx="6906491" cy="5585619"/>
          </a:xfrm>
        </p:spPr>
        <p:txBody>
          <a:bodyPr anchor="ctr">
            <a:normAutofit/>
          </a:bodyPr>
          <a:lstStyle/>
          <a:p>
            <a:r>
              <a:rPr lang="en-GB" dirty="0"/>
              <a:t>Children’s Act 1989</a:t>
            </a:r>
          </a:p>
          <a:p>
            <a:r>
              <a:rPr lang="en-GB" dirty="0"/>
              <a:t>Children’s Act 2004</a:t>
            </a:r>
          </a:p>
          <a:p>
            <a:r>
              <a:rPr lang="en-GB" dirty="0"/>
              <a:t>The Children (Private Arrangements for Fostering) Regulations 2005.</a:t>
            </a:r>
          </a:p>
          <a:p>
            <a:r>
              <a:rPr lang="en-GB" dirty="0"/>
              <a:t>The Victoria </a:t>
            </a:r>
            <a:r>
              <a:rPr lang="en-GB"/>
              <a:t>Climbie Inquiry 2001</a:t>
            </a:r>
          </a:p>
        </p:txBody>
      </p:sp>
    </p:spTree>
    <p:extLst>
      <p:ext uri="{BB962C8B-B14F-4D97-AF65-F5344CB8AC3E}">
        <p14:creationId xmlns:p14="http://schemas.microsoft.com/office/powerpoint/2010/main" val="222097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0FDA4-4852-6A96-8721-D7DAF256DED0}"/>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Quick Quiz to see how much we already know?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746B85-E1E5-94CF-2C14-901CE01A2DCC}"/>
              </a:ext>
            </a:extLst>
          </p:cNvPr>
          <p:cNvSpPr>
            <a:spLocks noGrp="1"/>
          </p:cNvSpPr>
          <p:nvPr>
            <p:ph idx="1"/>
          </p:nvPr>
        </p:nvSpPr>
        <p:spPr>
          <a:xfrm>
            <a:off x="4447308" y="591344"/>
            <a:ext cx="6906491" cy="5585619"/>
          </a:xfrm>
        </p:spPr>
        <p:txBody>
          <a:bodyPr anchor="ctr">
            <a:normAutofit/>
          </a:bodyPr>
          <a:lstStyle/>
          <a:p>
            <a:r>
              <a:rPr lang="en-GB" sz="2600" dirty="0"/>
              <a:t>When a Grandparent privately fosters their Grandchild, how often do the LA need to visit?</a:t>
            </a:r>
          </a:p>
          <a:p>
            <a:r>
              <a:rPr lang="en-GB" sz="2600" dirty="0"/>
              <a:t>When visiting a </a:t>
            </a:r>
            <a:r>
              <a:rPr lang="en-GB" sz="2600"/>
              <a:t>16-year-old young </a:t>
            </a:r>
            <a:r>
              <a:rPr lang="en-GB" sz="2600" dirty="0"/>
              <a:t>person who is being privately fostered by a </a:t>
            </a:r>
            <a:r>
              <a:rPr lang="en-GB" sz="2600"/>
              <a:t>family friend, </a:t>
            </a:r>
            <a:r>
              <a:rPr lang="en-GB" sz="2600" dirty="0"/>
              <a:t>does the Social Worker need to see the child alone?</a:t>
            </a:r>
          </a:p>
          <a:p>
            <a:r>
              <a:rPr lang="en-GB" sz="2600" dirty="0"/>
              <a:t>What allowance is paid to private foster carers?</a:t>
            </a:r>
          </a:p>
          <a:p>
            <a:r>
              <a:rPr lang="en-GB" sz="2600" dirty="0"/>
              <a:t>When does PR transfer from the birth parent to the private foster carer?</a:t>
            </a:r>
          </a:p>
          <a:p>
            <a:r>
              <a:rPr lang="en-GB" sz="2600" dirty="0"/>
              <a:t>Who decides how often and where contact will take place?</a:t>
            </a:r>
          </a:p>
        </p:txBody>
      </p:sp>
    </p:spTree>
    <p:extLst>
      <p:ext uri="{BB962C8B-B14F-4D97-AF65-F5344CB8AC3E}">
        <p14:creationId xmlns:p14="http://schemas.microsoft.com/office/powerpoint/2010/main" val="357361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0AF16-FFFF-91B0-E02E-DC7EFA373497}"/>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kern="1200">
                <a:solidFill>
                  <a:srgbClr val="FFFFFF"/>
                </a:solidFill>
                <a:latin typeface="+mj-lt"/>
                <a:ea typeface="+mj-ea"/>
                <a:cs typeface="+mj-cs"/>
              </a:rPr>
              <a:t>What do you already know?</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9CDE535-9CC9-9EF7-4CCB-128030D6F46F}"/>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3200" kern="1200" dirty="0">
                <a:latin typeface="+mn-lt"/>
                <a:ea typeface="+mn-ea"/>
                <a:cs typeface="+mn-cs"/>
              </a:rPr>
              <a:t>Private fostering is when a child </a:t>
            </a:r>
            <a:r>
              <a:rPr lang="en-US" sz="3200" dirty="0"/>
              <a:t>who is</a:t>
            </a:r>
            <a:r>
              <a:rPr lang="en-US" sz="3200" kern="1200" dirty="0">
                <a:latin typeface="+mn-lt"/>
                <a:ea typeface="+mn-ea"/>
                <a:cs typeface="+mn-cs"/>
              </a:rPr>
              <a:t> under 16(18 if they have a disability) is cared for by an adult who is not an immediate relative or family  member, on a full-time basis for more than 28 days.</a:t>
            </a:r>
          </a:p>
          <a:p>
            <a:pPr marL="0" indent="0">
              <a:buNone/>
            </a:pPr>
            <a:endParaRPr lang="en-US" sz="3200" dirty="0"/>
          </a:p>
          <a:p>
            <a:pPr marL="0" indent="0">
              <a:buNone/>
            </a:pPr>
            <a:endParaRPr lang="en-US" kern="1200" dirty="0">
              <a:latin typeface="+mn-lt"/>
              <a:ea typeface="+mn-ea"/>
              <a:cs typeface="+mn-cs"/>
            </a:endParaRPr>
          </a:p>
          <a:p>
            <a:pPr marL="0" indent="0">
              <a:buNone/>
            </a:pPr>
            <a:endParaRPr lang="en-US" dirty="0"/>
          </a:p>
          <a:p>
            <a:pPr marL="0" indent="0">
              <a:buNone/>
            </a:pPr>
            <a:endParaRPr lang="en-US" kern="1200" dirty="0">
              <a:latin typeface="+mn-lt"/>
              <a:ea typeface="+mn-ea"/>
              <a:cs typeface="+mn-cs"/>
            </a:endParaRPr>
          </a:p>
        </p:txBody>
      </p:sp>
    </p:spTree>
    <p:extLst>
      <p:ext uri="{BB962C8B-B14F-4D97-AF65-F5344CB8AC3E}">
        <p14:creationId xmlns:p14="http://schemas.microsoft.com/office/powerpoint/2010/main" val="37930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ECDFD8-9F0B-26B1-F87C-176DDC40DE8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What is a relative/</a:t>
            </a:r>
            <a:br>
              <a:rPr lang="en-GB" dirty="0">
                <a:solidFill>
                  <a:srgbClr val="FFFFFF"/>
                </a:solidFill>
              </a:rPr>
            </a:br>
            <a:r>
              <a:rPr lang="en-GB" dirty="0">
                <a:solidFill>
                  <a:srgbClr val="FFFFFF"/>
                </a:solidFill>
              </a:rPr>
              <a:t>immediate family member?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8A189A-46A7-1CA9-1E92-4CC50102DB9B}"/>
              </a:ext>
            </a:extLst>
          </p:cNvPr>
          <p:cNvSpPr>
            <a:spLocks noGrp="1"/>
          </p:cNvSpPr>
          <p:nvPr>
            <p:ph idx="1"/>
          </p:nvPr>
        </p:nvSpPr>
        <p:spPr>
          <a:xfrm>
            <a:off x="4447308" y="591344"/>
            <a:ext cx="6906491" cy="5585619"/>
          </a:xfrm>
        </p:spPr>
        <p:txBody>
          <a:bodyPr anchor="ctr">
            <a:normAutofit/>
          </a:bodyPr>
          <a:lstStyle/>
          <a:p>
            <a:r>
              <a:rPr lang="en-GB" dirty="0"/>
              <a:t>The Children Act defines a relative as a Grandparent, brother, sister, Uncle or Aunt. They can be a full or half relation and can be related by marriage. This also includes step-parents.</a:t>
            </a:r>
          </a:p>
        </p:txBody>
      </p:sp>
    </p:spTree>
    <p:extLst>
      <p:ext uri="{BB962C8B-B14F-4D97-AF65-F5344CB8AC3E}">
        <p14:creationId xmlns:p14="http://schemas.microsoft.com/office/powerpoint/2010/main" val="5739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A2DC1-D152-82BD-1F06-AB0E6B1DD354}"/>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Common Private Fostering Situations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94B47D-3A58-6D1D-98F5-01D24ED49FFD}"/>
              </a:ext>
            </a:extLst>
          </p:cNvPr>
          <p:cNvSpPr>
            <a:spLocks noGrp="1"/>
          </p:cNvSpPr>
          <p:nvPr>
            <p:ph idx="1"/>
          </p:nvPr>
        </p:nvSpPr>
        <p:spPr>
          <a:xfrm>
            <a:off x="4447308" y="591344"/>
            <a:ext cx="6906491" cy="5585619"/>
          </a:xfrm>
        </p:spPr>
        <p:txBody>
          <a:bodyPr anchor="ctr">
            <a:normAutofit lnSpcReduction="10000"/>
          </a:bodyPr>
          <a:lstStyle/>
          <a:p>
            <a:r>
              <a:rPr lang="en-GB" dirty="0"/>
              <a:t>Children living with a friend's family as a result of parental separation, divorce or arguments at home.</a:t>
            </a:r>
          </a:p>
          <a:p>
            <a:r>
              <a:rPr lang="en-GB" dirty="0"/>
              <a:t>Children whose parent/s are in temporary accommodation, and it is not suitable for children.</a:t>
            </a:r>
          </a:p>
          <a:p>
            <a:r>
              <a:rPr lang="en-GB" dirty="0"/>
              <a:t>Teenagers living with the family of a friend, boyfriend or girlfriend.</a:t>
            </a:r>
          </a:p>
          <a:p>
            <a:r>
              <a:rPr lang="en-GB" dirty="0"/>
              <a:t>Children sent to the UK for education or health care by birth parents from overseas</a:t>
            </a:r>
          </a:p>
          <a:p>
            <a:r>
              <a:rPr lang="en-GB" dirty="0"/>
              <a:t>Asylum seeking and refugee children</a:t>
            </a:r>
          </a:p>
          <a:p>
            <a:r>
              <a:rPr lang="en-GB" dirty="0"/>
              <a:t>Children living with host families for different reasons.</a:t>
            </a:r>
          </a:p>
        </p:txBody>
      </p:sp>
    </p:spTree>
    <p:extLst>
      <p:ext uri="{BB962C8B-B14F-4D97-AF65-F5344CB8AC3E}">
        <p14:creationId xmlns:p14="http://schemas.microsoft.com/office/powerpoint/2010/main" val="277683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DCDEA-C022-F893-A8B5-762E3285582C}"/>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Legislation that governs private fostering.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1FC77F-2DA1-1EBD-0B1A-514411745DF5}"/>
              </a:ext>
            </a:extLst>
          </p:cNvPr>
          <p:cNvSpPr>
            <a:spLocks noGrp="1"/>
          </p:cNvSpPr>
          <p:nvPr>
            <p:ph idx="1"/>
          </p:nvPr>
        </p:nvSpPr>
        <p:spPr>
          <a:xfrm>
            <a:off x="4447308" y="591344"/>
            <a:ext cx="6906491" cy="5585619"/>
          </a:xfrm>
        </p:spPr>
        <p:txBody>
          <a:bodyPr anchor="ctr">
            <a:normAutofit fontScale="92500" lnSpcReduction="10000"/>
          </a:bodyPr>
          <a:lstStyle/>
          <a:p>
            <a:r>
              <a:rPr lang="en-GB" dirty="0"/>
              <a:t>The children’s Act 1989, amended by the Children’s Act 2004. Local authorities have a legal requirement to satisfy themselves that the welfare of children who are privately fostered in their area is being safeguarded.</a:t>
            </a:r>
          </a:p>
          <a:p>
            <a:endParaRPr lang="en-GB" dirty="0"/>
          </a:p>
          <a:p>
            <a:r>
              <a:rPr lang="en-GB" dirty="0"/>
              <a:t>National Minimum Standards for Private Fostering 2005.</a:t>
            </a:r>
          </a:p>
          <a:p>
            <a:endParaRPr lang="en-GB" dirty="0"/>
          </a:p>
          <a:p>
            <a:r>
              <a:rPr lang="en-GB" dirty="0"/>
              <a:t>A child can be removed from  private fostering arrangement, if there is reasonable cause to suspect that they are suffering or could be harmed. Requirements and prohibitions can be imposed by the local authority.</a:t>
            </a:r>
          </a:p>
        </p:txBody>
      </p:sp>
    </p:spTree>
    <p:extLst>
      <p:ext uri="{BB962C8B-B14F-4D97-AF65-F5344CB8AC3E}">
        <p14:creationId xmlns:p14="http://schemas.microsoft.com/office/powerpoint/2010/main" val="246041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F6356-5415-0CA6-E750-B89CFF154000}"/>
              </a:ext>
            </a:extLst>
          </p:cNvPr>
          <p:cNvSpPr>
            <a:spLocks noGrp="1"/>
          </p:cNvSpPr>
          <p:nvPr>
            <p:ph type="title"/>
          </p:nvPr>
        </p:nvSpPr>
        <p:spPr>
          <a:xfrm>
            <a:off x="686834" y="1153572"/>
            <a:ext cx="3200400" cy="4461163"/>
          </a:xfrm>
        </p:spPr>
        <p:txBody>
          <a:bodyPr>
            <a:normAutofit/>
          </a:bodyPr>
          <a:lstStyle/>
          <a:p>
            <a:r>
              <a:rPr lang="en-GB">
                <a:solidFill>
                  <a:srgbClr val="FFFFFF"/>
                </a:solidFill>
              </a:rPr>
              <a:t>Birth Parents Need to: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1F4445A-1D43-0491-1927-DC92268CBC8A}"/>
              </a:ext>
            </a:extLst>
          </p:cNvPr>
          <p:cNvSpPr>
            <a:spLocks noGrp="1"/>
          </p:cNvSpPr>
          <p:nvPr>
            <p:ph idx="1"/>
          </p:nvPr>
        </p:nvSpPr>
        <p:spPr>
          <a:xfrm>
            <a:off x="4447308" y="591344"/>
            <a:ext cx="6906491" cy="5585619"/>
          </a:xfrm>
        </p:spPr>
        <p:txBody>
          <a:bodyPr anchor="ctr">
            <a:normAutofit fontScale="92500"/>
          </a:bodyPr>
          <a:lstStyle/>
          <a:p>
            <a:r>
              <a:rPr lang="en-GB" dirty="0"/>
              <a:t>Inform the Local Authority Children’s Social Care at least 6 weeks before the arrangement is due to begin. If the arrangement is made in an emergency the LA must be informed within 48 hours.</a:t>
            </a:r>
          </a:p>
          <a:p>
            <a:r>
              <a:rPr lang="en-GB" dirty="0"/>
              <a:t>Retain parental responsibility and be included and participate in all decisions about their child.</a:t>
            </a:r>
          </a:p>
          <a:p>
            <a:r>
              <a:rPr lang="en-GB" dirty="0"/>
              <a:t>Give the private foster carer as much information as possible about their child to help them care for the child meeting all their needs.</a:t>
            </a:r>
          </a:p>
          <a:p>
            <a:r>
              <a:rPr lang="en-GB" dirty="0"/>
              <a:t>Inform the LA of any changes to the arrangements such as changes in the household, changes of address and when this arrangement comes to an end.</a:t>
            </a:r>
          </a:p>
        </p:txBody>
      </p:sp>
    </p:spTree>
    <p:extLst>
      <p:ext uri="{BB962C8B-B14F-4D97-AF65-F5344CB8AC3E}">
        <p14:creationId xmlns:p14="http://schemas.microsoft.com/office/powerpoint/2010/main" val="71474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AB02D-27BF-7B9F-49B9-553505781833}"/>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Private Foster carers must: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A11974-33E6-532B-A2DF-28728795C2B9}"/>
              </a:ext>
            </a:extLst>
          </p:cNvPr>
          <p:cNvSpPr>
            <a:spLocks noGrp="1"/>
          </p:cNvSpPr>
          <p:nvPr>
            <p:ph idx="1"/>
          </p:nvPr>
        </p:nvSpPr>
        <p:spPr>
          <a:xfrm>
            <a:off x="4447308" y="591344"/>
            <a:ext cx="6906491" cy="5585619"/>
          </a:xfrm>
        </p:spPr>
        <p:txBody>
          <a:bodyPr anchor="ctr">
            <a:normAutofit/>
          </a:bodyPr>
          <a:lstStyle/>
          <a:p>
            <a:r>
              <a:rPr lang="en-GB" dirty="0"/>
              <a:t>Inform the LA at least 6 weeks before any arrangement begins unless it is in an emergency in which case, they should inform the LA within 48 hours.</a:t>
            </a:r>
          </a:p>
          <a:p>
            <a:r>
              <a:rPr lang="en-GB" dirty="0"/>
              <a:t>Notify the LA of any changes in circumstances or if the child leaves their care, passing on the new address.</a:t>
            </a:r>
          </a:p>
          <a:p>
            <a:r>
              <a:rPr lang="en-GB" dirty="0"/>
              <a:t>Co-operate and work with the LA in relation to legislative duties i.e. checks, visits etc.</a:t>
            </a:r>
          </a:p>
        </p:txBody>
      </p:sp>
    </p:spTree>
    <p:extLst>
      <p:ext uri="{BB962C8B-B14F-4D97-AF65-F5344CB8AC3E}">
        <p14:creationId xmlns:p14="http://schemas.microsoft.com/office/powerpoint/2010/main" val="212508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EC2E6-D4CC-AAB6-B809-5F12F490B2E8}"/>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The London Borough of Bexley must:</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7BE14B30-E20E-3E38-1681-A836F42A2E26}"/>
              </a:ext>
            </a:extLst>
          </p:cNvPr>
          <p:cNvSpPr>
            <a:spLocks noGrp="1"/>
          </p:cNvSpPr>
          <p:nvPr>
            <p:ph type="subTitle" idx="1"/>
          </p:nvPr>
        </p:nvSpPr>
        <p:spPr>
          <a:xfrm>
            <a:off x="4447308" y="591344"/>
            <a:ext cx="6906491" cy="5585619"/>
          </a:xfrm>
        </p:spPr>
        <p:txBody>
          <a:bodyPr vert="horz" lIns="91440" tIns="45720" rIns="91440" bIns="45720" rtlCol="0" anchor="ctr">
            <a:normAutofit fontScale="92500" lnSpcReduction="20000"/>
          </a:bodyPr>
          <a:lstStyle/>
          <a:p>
            <a:pPr indent="-228600" algn="l">
              <a:buFont typeface="Arial" panose="020B0604020202020204" pitchFamily="34" charset="0"/>
              <a:buChar char="•"/>
            </a:pPr>
            <a:r>
              <a:rPr lang="en-US" dirty="0"/>
              <a:t>Check on the suitability of the private foster carer.</a:t>
            </a:r>
          </a:p>
          <a:p>
            <a:pPr indent="-228600" algn="l">
              <a:buFont typeface="Arial" panose="020B0604020202020204" pitchFamily="34" charset="0"/>
              <a:buChar char="•"/>
            </a:pPr>
            <a:r>
              <a:rPr lang="en-US" dirty="0"/>
              <a:t>Undertake relevant assessments and checks visiting within 7 days of the notification and 6 weeks thereafter for the first year.</a:t>
            </a:r>
          </a:p>
          <a:p>
            <a:pPr indent="-228600" algn="l">
              <a:buFont typeface="Arial" panose="020B0604020202020204" pitchFamily="34" charset="0"/>
              <a:buChar char="•"/>
            </a:pPr>
            <a:r>
              <a:rPr lang="en-US" dirty="0"/>
              <a:t>Undertake DBS checks and seek references for private carer.</a:t>
            </a:r>
          </a:p>
          <a:p>
            <a:pPr indent="-228600" algn="l">
              <a:buFont typeface="Arial" panose="020B0604020202020204" pitchFamily="34" charset="0"/>
              <a:buChar char="•"/>
            </a:pPr>
            <a:r>
              <a:rPr lang="en-US" dirty="0"/>
              <a:t>Speak to the child to ascertain their views, wishes and feelings. The child should be seen alone on each visit unless this is deemed to be inappropriate.</a:t>
            </a:r>
          </a:p>
          <a:p>
            <a:pPr indent="-228600" algn="l">
              <a:buFont typeface="Arial" panose="020B0604020202020204" pitchFamily="34" charset="0"/>
              <a:buChar char="•"/>
            </a:pPr>
            <a:r>
              <a:rPr lang="en-US" dirty="0"/>
              <a:t>Check the child's bedroom and suitability of sleeping arrangements.</a:t>
            </a:r>
          </a:p>
          <a:p>
            <a:pPr indent="-228600" algn="l">
              <a:buFont typeface="Arial" panose="020B0604020202020204" pitchFamily="34" charset="0"/>
              <a:buChar char="•"/>
            </a:pPr>
            <a:r>
              <a:rPr lang="en-US" dirty="0"/>
              <a:t>Speak to the birth parents</a:t>
            </a:r>
          </a:p>
          <a:p>
            <a:pPr indent="-228600" algn="l">
              <a:buFont typeface="Arial" panose="020B0604020202020204" pitchFamily="34" charset="0"/>
              <a:buChar char="•"/>
            </a:pPr>
            <a:r>
              <a:rPr lang="en-US" dirty="0"/>
              <a:t>Ensure records are kept and an assessment is made to determine the suitability of the proposed private foster carer.</a:t>
            </a:r>
          </a:p>
          <a:p>
            <a:pPr indent="-228600" algn="l">
              <a:buFont typeface="Arial" panose="020B0604020202020204" pitchFamily="34" charset="0"/>
              <a:buChar char="•"/>
            </a:pPr>
            <a:r>
              <a:rPr lang="en-US" dirty="0"/>
              <a:t>Provide relevant support and advice to the private foster carer.</a:t>
            </a:r>
          </a:p>
          <a:p>
            <a:pPr indent="-228600" algn="l">
              <a:buFont typeface="Arial" panose="020B0604020202020204" pitchFamily="34" charset="0"/>
              <a:buChar char="•"/>
            </a:pPr>
            <a:r>
              <a:rPr lang="en-US" dirty="0"/>
              <a:t>Provide annual statistics to central Government.</a:t>
            </a:r>
          </a:p>
        </p:txBody>
      </p:sp>
    </p:spTree>
    <p:extLst>
      <p:ext uri="{BB962C8B-B14F-4D97-AF65-F5344CB8AC3E}">
        <p14:creationId xmlns:p14="http://schemas.microsoft.com/office/powerpoint/2010/main" val="132798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879</Words>
  <Application>Microsoft Office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What is Private Fostering</vt:lpstr>
      <vt:lpstr>Quick Quiz to see how much we already know?</vt:lpstr>
      <vt:lpstr>What do you already know?</vt:lpstr>
      <vt:lpstr>What is a relative/ immediate family member?</vt:lpstr>
      <vt:lpstr>Common Private Fostering Situations</vt:lpstr>
      <vt:lpstr>Legislation that governs private fostering.</vt:lpstr>
      <vt:lpstr>Birth Parents Need to:</vt:lpstr>
      <vt:lpstr>Private Foster carers must:</vt:lpstr>
      <vt:lpstr>The London Borough of Bexley must:</vt:lpstr>
      <vt:lpstr>What should you the professional do?</vt:lpstr>
      <vt:lpstr>Why does it matter?</vt:lpstr>
      <vt:lpstr>Because:</vt:lpstr>
      <vt:lpstr>If you need to make a referral or if you have any questions, please contact:</vt:lpstr>
      <vt:lpstr>Further information:</vt:lpstr>
    </vt:vector>
  </TitlesOfParts>
  <Company>London Borough of Bexley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it Private Fostering</dc:title>
  <dc:creator>Smith, Martin</dc:creator>
  <cp:lastModifiedBy>Smith, Martin</cp:lastModifiedBy>
  <cp:revision>2</cp:revision>
  <dcterms:created xsi:type="dcterms:W3CDTF">2024-02-26T15:21:24Z</dcterms:created>
  <dcterms:modified xsi:type="dcterms:W3CDTF">2024-06-25T10:35:42Z</dcterms:modified>
</cp:coreProperties>
</file>