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256" r:id="rId5"/>
    <p:sldId id="315" r:id="rId6"/>
    <p:sldId id="318" r:id="rId7"/>
    <p:sldId id="319" r:id="rId8"/>
    <p:sldId id="317" r:id="rId9"/>
    <p:sldId id="316" r:id="rId10"/>
  </p:sldIdLst>
  <p:sldSz cx="9144000" cy="6858000" type="screen4x3"/>
  <p:notesSz cx="6797675" cy="9926638"/>
  <p:embeddedFontLst>
    <p:embeddedFont>
      <p:font typeface="ABeeZee" panose="020B0604020202020204" charset="0"/>
      <p:regular r:id="rId12"/>
      <p:italic r:id="rId13"/>
    </p:embeddedFont>
    <p:embeddedFont>
      <p:font typeface="Calibri" panose="020F0502020204030204" pitchFamily="34" charset="0"/>
      <p:regular r:id="rId14"/>
      <p:bold r:id="rId15"/>
      <p:italic r:id="rId16"/>
      <p:boldItalic r:id="rId17"/>
    </p:embeddedFont>
    <p:embeddedFont>
      <p:font typeface="Ebrima" panose="02000000000000000000" pitchFamily="2" charset="0"/>
      <p:regular r:id="rId18"/>
      <p:bold r:id="rId19"/>
    </p:embeddedFont>
    <p:embeddedFont>
      <p:font typeface="ISHALinkpen Join" panose="03050602040000000000" pitchFamily="66" charset="0"/>
      <p:regular r:id="rId20"/>
    </p:embeddedFont>
    <p:embeddedFont>
      <p:font typeface="ISHALinkpen Join Connect" panose="03050602040000000000" pitchFamily="66"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ov8Ut9KrisuoMZM3TAAgnkDka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5D00E-70DC-4F89-AED8-86C6512C3A0C}" v="1" dt="2023-10-28T17:17:02.877"/>
  </p1510:revLst>
</p1510:revInfo>
</file>

<file path=ppt/tableStyles.xml><?xml version="1.0" encoding="utf-8"?>
<a:tblStyleLst xmlns:a="http://schemas.openxmlformats.org/drawingml/2006/main" def="{84278AAE-4C71-4238-9B7B-1B1865101DE1}">
  <a:tblStyle styleId="{84278AAE-4C71-4238-9B7B-1B1865101D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10.fntdata"/><Relationship Id="rId63"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6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6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Welcome CI and over to AH</a:t>
            </a:r>
            <a:endParaRPr dirty="0"/>
          </a:p>
        </p:txBody>
      </p:sp>
      <p:sp>
        <p:nvSpPr>
          <p:cNvPr id="100" name="Google Shape;100;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2</a:t>
            </a:fld>
            <a:endParaRPr/>
          </a:p>
        </p:txBody>
      </p:sp>
    </p:spTree>
    <p:extLst>
      <p:ext uri="{BB962C8B-B14F-4D97-AF65-F5344CB8AC3E}">
        <p14:creationId xmlns:p14="http://schemas.microsoft.com/office/powerpoint/2010/main" val="273938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3</a:t>
            </a:fld>
            <a:endParaRPr/>
          </a:p>
        </p:txBody>
      </p:sp>
    </p:spTree>
    <p:extLst>
      <p:ext uri="{BB962C8B-B14F-4D97-AF65-F5344CB8AC3E}">
        <p14:creationId xmlns:p14="http://schemas.microsoft.com/office/powerpoint/2010/main" val="329735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4</a:t>
            </a:fld>
            <a:endParaRPr/>
          </a:p>
        </p:txBody>
      </p:sp>
    </p:spTree>
    <p:extLst>
      <p:ext uri="{BB962C8B-B14F-4D97-AF65-F5344CB8AC3E}">
        <p14:creationId xmlns:p14="http://schemas.microsoft.com/office/powerpoint/2010/main" val="31549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5</a:t>
            </a:fld>
            <a:endParaRPr/>
          </a:p>
        </p:txBody>
      </p:sp>
    </p:spTree>
    <p:extLst>
      <p:ext uri="{BB962C8B-B14F-4D97-AF65-F5344CB8AC3E}">
        <p14:creationId xmlns:p14="http://schemas.microsoft.com/office/powerpoint/2010/main" val="383255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6</a:t>
            </a:fld>
            <a:endParaRPr/>
          </a:p>
        </p:txBody>
      </p:sp>
    </p:spTree>
    <p:extLst>
      <p:ext uri="{BB962C8B-B14F-4D97-AF65-F5344CB8AC3E}">
        <p14:creationId xmlns:p14="http://schemas.microsoft.com/office/powerpoint/2010/main" val="4541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6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5" name="Google Shape;55;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6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6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6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5" name="Google Shape;75;p6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6" name="Google Shape;76;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6"/>
          <p:cNvSpPr>
            <a:spLocks noGrp="1"/>
          </p:cNvSpPr>
          <p:nvPr>
            <p:ph type="pic" idx="2"/>
          </p:nvPr>
        </p:nvSpPr>
        <p:spPr>
          <a:xfrm>
            <a:off x="3887391" y="987426"/>
            <a:ext cx="4629150" cy="4873625"/>
          </a:xfrm>
          <a:prstGeom prst="rect">
            <a:avLst/>
          </a:prstGeom>
          <a:noFill/>
          <a:ln>
            <a:noFill/>
          </a:ln>
        </p:spPr>
      </p:sp>
      <p:sp>
        <p:nvSpPr>
          <p:cNvPr id="82" name="Google Shape;82;p6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3" name="Google Shape;83;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6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6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6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0"/>
          <p:cNvSpPr/>
          <p:nvPr/>
        </p:nvSpPr>
        <p:spPr>
          <a:xfrm>
            <a:off x="380176" y="1915751"/>
            <a:ext cx="8547007" cy="3881734"/>
          </a:xfrm>
          <a:prstGeom prst="rect">
            <a:avLst/>
          </a:prstGeom>
          <a:solidFill>
            <a:srgbClr val="6B948C">
              <a:alpha val="8470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4" name="Google Shape;104;p40"/>
          <p:cNvPicPr preferRelativeResize="0"/>
          <p:nvPr/>
        </p:nvPicPr>
        <p:blipFill rotWithShape="1">
          <a:blip r:embed="rId3">
            <a:alphaModFix/>
          </a:blip>
          <a:srcRect l="654" r="655"/>
          <a:stretch/>
        </p:blipFill>
        <p:spPr>
          <a:xfrm>
            <a:off x="6826082" y="143332"/>
            <a:ext cx="2101101" cy="678136"/>
          </a:xfrm>
          <a:prstGeom prst="rect">
            <a:avLst/>
          </a:prstGeom>
          <a:noFill/>
          <a:ln>
            <a:noFill/>
          </a:ln>
        </p:spPr>
      </p:pic>
      <p:grpSp>
        <p:nvGrpSpPr>
          <p:cNvPr id="106" name="Google Shape;106;p40"/>
          <p:cNvGrpSpPr/>
          <p:nvPr/>
        </p:nvGrpSpPr>
        <p:grpSpPr>
          <a:xfrm>
            <a:off x="465390" y="2339501"/>
            <a:ext cx="8377093" cy="3134818"/>
            <a:chOff x="-9006621" y="-922511"/>
            <a:chExt cx="22338914" cy="8562012"/>
          </a:xfrm>
        </p:grpSpPr>
        <p:sp>
          <p:nvSpPr>
            <p:cNvPr id="107" name="Google Shape;107;p40"/>
            <p:cNvSpPr txBox="1"/>
            <p:nvPr/>
          </p:nvSpPr>
          <p:spPr>
            <a:xfrm>
              <a:off x="-9006621" y="-922511"/>
              <a:ext cx="21901914" cy="7061197"/>
            </a:xfrm>
            <a:prstGeom prst="rect">
              <a:avLst/>
            </a:prstGeom>
            <a:noFill/>
            <a:ln>
              <a:noFill/>
            </a:ln>
          </p:spPr>
          <p:txBody>
            <a:bodyPr spcFirstLastPara="1" wrap="square" lIns="0" tIns="0" rIns="0" bIns="0" anchor="t" anchorCtr="0">
              <a:spAutoFit/>
            </a:bodyPr>
            <a:lstStyle/>
            <a:p>
              <a:pPr marL="0" marR="0" lvl="0" indent="0" algn="ctr" rtl="0">
                <a:lnSpc>
                  <a:spcPct val="120032"/>
                </a:lnSpc>
                <a:spcBef>
                  <a:spcPts val="0"/>
                </a:spcBef>
                <a:spcAft>
                  <a:spcPts val="0"/>
                </a:spcAft>
                <a:buNone/>
              </a:pPr>
              <a:r>
                <a:rPr lang="en-GB" sz="6000" dirty="0">
                  <a:solidFill>
                    <a:schemeClr val="bg1"/>
                  </a:solidFill>
                  <a:latin typeface="Ebrima" panose="02000000000000000000" pitchFamily="2" charset="0"/>
                  <a:ea typeface="Ebrima" panose="02000000000000000000" pitchFamily="2" charset="0"/>
                  <a:cs typeface="Ebrima" panose="02000000000000000000" pitchFamily="2" charset="0"/>
                </a:rPr>
                <a:t>Parents, Teacher &amp; Friends Association</a:t>
              </a:r>
            </a:p>
            <a:p>
              <a:pPr marL="0" marR="0" lvl="0" indent="0" algn="r" rtl="0">
                <a:lnSpc>
                  <a:spcPct val="120032"/>
                </a:lnSpc>
                <a:spcBef>
                  <a:spcPts val="0"/>
                </a:spcBef>
                <a:spcAft>
                  <a:spcPts val="0"/>
                </a:spcAft>
                <a:buNone/>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October, 2023</a:t>
              </a:r>
              <a:endParaRPr sz="2000" dirty="0">
                <a:latin typeface="Ebrima" panose="02000000000000000000" pitchFamily="2" charset="0"/>
                <a:ea typeface="Ebrima" panose="02000000000000000000" pitchFamily="2" charset="0"/>
                <a:cs typeface="Ebrima" panose="02000000000000000000" pitchFamily="2" charset="0"/>
              </a:endParaRPr>
            </a:p>
          </p:txBody>
        </p:sp>
        <p:sp>
          <p:nvSpPr>
            <p:cNvPr id="108" name="Google Shape;108;p40"/>
            <p:cNvSpPr txBox="1"/>
            <p:nvPr/>
          </p:nvSpPr>
          <p:spPr>
            <a:xfrm>
              <a:off x="705611" y="6756852"/>
              <a:ext cx="12626682" cy="88264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endParaRPr lang="en-GB" sz="1500" b="1" dirty="0">
                <a:solidFill>
                  <a:srgbClr val="F4F8F3"/>
                </a:solidFill>
                <a:latin typeface="ISHALinkpen Join Connect" panose="03050602040000000000" pitchFamily="66" charset="0"/>
                <a:ea typeface="ISHALinkpen Join Connect" panose="03050602040000000000" pitchFamily="66" charset="0"/>
                <a:cs typeface="Dreaming Outloud Pro" panose="03050502040302030504" pitchFamily="66" charset="0"/>
                <a:sym typeface="Montserrat"/>
              </a:endParaRPr>
            </a:p>
          </p:txBody>
        </p:sp>
      </p:grpSp>
      <p:sp>
        <p:nvSpPr>
          <p:cNvPr id="110" name="Google Shape;110;p40"/>
          <p:cNvSpPr txBox="1"/>
          <p:nvPr/>
        </p:nvSpPr>
        <p:spPr>
          <a:xfrm>
            <a:off x="6303348" y="764291"/>
            <a:ext cx="3553758" cy="1405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860" b="0" i="0" u="none" strike="noStrike" cap="none" dirty="0">
                <a:solidFill>
                  <a:srgbClr val="545454"/>
                </a:solidFill>
                <a:latin typeface="ABeeZee"/>
                <a:ea typeface="ABeeZee"/>
                <a:cs typeface="ABeeZee"/>
                <a:sym typeface="ABeeZee"/>
              </a:rPr>
              <a:t>Ignite the spark, reveal the champion</a:t>
            </a:r>
            <a:endParaRPr dirty="0"/>
          </a:p>
        </p:txBody>
      </p:sp>
      <p:pic>
        <p:nvPicPr>
          <p:cNvPr id="5" name="Picture 4">
            <a:extLst>
              <a:ext uri="{FF2B5EF4-FFF2-40B4-BE49-F238E27FC236}">
                <a16:creationId xmlns:a16="http://schemas.microsoft.com/office/drawing/2014/main" id="{42B4BF24-CA85-8EF2-0463-1F1BBB43D221}"/>
              </a:ext>
            </a:extLst>
          </p:cNvPr>
          <p:cNvPicPr>
            <a:picLocks noChangeAspect="1"/>
          </p:cNvPicPr>
          <p:nvPr/>
        </p:nvPicPr>
        <p:blipFill>
          <a:blip r:embed="rId4"/>
          <a:stretch>
            <a:fillRect/>
          </a:stretch>
        </p:blipFill>
        <p:spPr>
          <a:xfrm>
            <a:off x="350139" y="218519"/>
            <a:ext cx="2490514" cy="12774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latin typeface="Ebimra"/>
                <a:ea typeface="ISHALinkpen Join" panose="03050602040000000000" pitchFamily="66" charset="0"/>
              </a:rPr>
              <a:t>What is a PTFA?</a:t>
            </a: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sp>
        <p:nvSpPr>
          <p:cNvPr id="5" name="TextBox 4">
            <a:extLst>
              <a:ext uri="{FF2B5EF4-FFF2-40B4-BE49-F238E27FC236}">
                <a16:creationId xmlns:a16="http://schemas.microsoft.com/office/drawing/2014/main" id="{3F213DC4-DE3C-976B-9A46-CAA3B591994D}"/>
              </a:ext>
            </a:extLst>
          </p:cNvPr>
          <p:cNvSpPr txBox="1"/>
          <p:nvPr/>
        </p:nvSpPr>
        <p:spPr>
          <a:xfrm>
            <a:off x="314632" y="1131612"/>
            <a:ext cx="8584790" cy="5262979"/>
          </a:xfrm>
          <a:prstGeom prst="rect">
            <a:avLst/>
          </a:prstGeom>
          <a:noFill/>
        </p:spPr>
        <p:txBody>
          <a:bodyPr wrap="square">
            <a:spAutoFit/>
          </a:bodyPr>
          <a:lstStyle/>
          <a:p>
            <a:r>
              <a:rPr lang="en-GB" sz="2200" b="0" i="0" dirty="0">
                <a:solidFill>
                  <a:schemeClr val="tx1"/>
                </a:solidFill>
                <a:effectLst/>
                <a:latin typeface="Ebrima" panose="02000000000000000000" pitchFamily="2" charset="0"/>
                <a:ea typeface="Ebrima" panose="02000000000000000000" pitchFamily="2" charset="0"/>
                <a:cs typeface="Ebrima" panose="02000000000000000000" pitchFamily="2" charset="0"/>
              </a:rPr>
              <a:t>A PTFA is a group of volunteer parents, friends from the community and teachers who work together to build a collaborative partnership between </a:t>
            </a:r>
            <a:r>
              <a:rPr lang="en-GB" sz="2200" dirty="0">
                <a:solidFill>
                  <a:schemeClr val="tx1"/>
                </a:solidFill>
                <a:latin typeface="Ebrima" panose="02000000000000000000" pitchFamily="2" charset="0"/>
                <a:ea typeface="Ebrima" panose="02000000000000000000" pitchFamily="2" charset="0"/>
                <a:cs typeface="Ebrima" panose="02000000000000000000" pitchFamily="2" charset="0"/>
              </a:rPr>
              <a:t>all stakeholders to ensure their </a:t>
            </a:r>
            <a:r>
              <a:rPr lang="en-GB" sz="2200" b="0" i="0" dirty="0">
                <a:solidFill>
                  <a:schemeClr val="tx1"/>
                </a:solidFill>
                <a:effectLst/>
                <a:latin typeface="Ebrima" panose="02000000000000000000" pitchFamily="2" charset="0"/>
                <a:ea typeface="Ebrima" panose="02000000000000000000" pitchFamily="2" charset="0"/>
                <a:cs typeface="Ebrima" panose="02000000000000000000" pitchFamily="2" charset="0"/>
              </a:rPr>
              <a:t>school is the best it can be, supporting the school’s vision for a great education! They raise extra funds through a wide range of fun and creative initiatives, events, and much, much more.  It is not always about fundraising, it can be social events too. </a:t>
            </a:r>
          </a:p>
          <a:p>
            <a:endParaRPr lang="en-GB" sz="2200"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GB" sz="2200" b="1" i="0" dirty="0">
                <a:solidFill>
                  <a:schemeClr val="tx1"/>
                </a:solidFill>
                <a:effectLst/>
                <a:latin typeface="Ebrima" panose="02000000000000000000" pitchFamily="2" charset="0"/>
                <a:ea typeface="Ebrima" panose="02000000000000000000" pitchFamily="2" charset="0"/>
                <a:cs typeface="Ebrima" panose="02000000000000000000" pitchFamily="2" charset="0"/>
              </a:rPr>
              <a:t>They are also known as PA, PTA, Friends of, or better still, Superheroes!</a:t>
            </a:r>
          </a:p>
          <a:p>
            <a:endParaRPr lang="en-GB" sz="2200" b="1"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GB" sz="2400" dirty="0">
                <a:latin typeface="Ebrima" panose="02000000000000000000" pitchFamily="2" charset="0"/>
                <a:ea typeface="Ebrima" panose="02000000000000000000" pitchFamily="2" charset="0"/>
                <a:cs typeface="Ebrima" panose="02000000000000000000" pitchFamily="2" charset="0"/>
              </a:rPr>
              <a:t>A successful and supportive PTA contributes to improving the educational experience and future opportunities for all our children. </a:t>
            </a:r>
          </a:p>
          <a:p>
            <a:endParaRPr lang="en-GB" sz="2200" dirty="0">
              <a:solidFill>
                <a:schemeClr val="tx1"/>
              </a:solidFill>
              <a:latin typeface="ISHALinkpen Join" panose="03050602040000000000" pitchFamily="66" charset="0"/>
              <a:ea typeface="ISHALinkpen Join" panose="03050602040000000000" pitchFamily="66" charset="0"/>
              <a:cs typeface="Ebrima" panose="02000000000000000000" pitchFamily="2" charset="0"/>
            </a:endParaRPr>
          </a:p>
        </p:txBody>
      </p:sp>
    </p:spTree>
    <p:extLst>
      <p:ext uri="{BB962C8B-B14F-4D97-AF65-F5344CB8AC3E}">
        <p14:creationId xmlns:p14="http://schemas.microsoft.com/office/powerpoint/2010/main" val="73380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latin typeface="Ebrima" panose="02000000000000000000" pitchFamily="2" charset="0"/>
                <a:ea typeface="Ebrima" panose="02000000000000000000" pitchFamily="2" charset="0"/>
                <a:cs typeface="Ebrima" panose="02000000000000000000" pitchFamily="2" charset="0"/>
              </a:rPr>
              <a:t>A PTFA for Lime Wood Primary School </a:t>
            </a:r>
            <a:endParaRPr sz="2000" b="1" dirty="0">
              <a:latin typeface="Ebrima" panose="02000000000000000000" pitchFamily="2" charset="0"/>
              <a:ea typeface="Ebrima" panose="02000000000000000000" pitchFamily="2" charset="0"/>
              <a:cs typeface="Ebrima" panose="02000000000000000000" pitchFamily="2" charset="0"/>
            </a:endParaRPr>
          </a:p>
        </p:txBody>
      </p:sp>
      <p:sp>
        <p:nvSpPr>
          <p:cNvPr id="561" name="Google Shape;561;g24e8b89538e_1_2"/>
          <p:cNvSpPr txBox="1">
            <a:spLocks noGrp="1"/>
          </p:cNvSpPr>
          <p:nvPr>
            <p:ph type="title"/>
          </p:nvPr>
        </p:nvSpPr>
        <p:spPr>
          <a:xfrm>
            <a:off x="628650" y="1445342"/>
            <a:ext cx="7886700" cy="4738642"/>
          </a:xfrm>
          <a:prstGeom prst="rect">
            <a:avLst/>
          </a:prstGeom>
        </p:spPr>
        <p:txBody>
          <a:bodyPr spcFirstLastPara="1" wrap="square" lIns="91425" tIns="45700" rIns="91425" bIns="45700" anchor="ctr" anchorCtr="0">
            <a:normAutofit fontScale="90000"/>
          </a:bodyPr>
          <a:lstStyle/>
          <a:p>
            <a:pPr marL="0" lvl="0" indent="0" rtl="0">
              <a:spcBef>
                <a:spcPts val="0"/>
              </a:spcBef>
              <a:spcAft>
                <a:spcPts val="0"/>
              </a:spcAft>
              <a:buNone/>
            </a:pP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1. Collaboration between school and volunteers with a ‘school champion’ on board and the support of school leadership.</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2. Initial meeting – we are looking for interest from parent volunteers and would like to know what sort of activities parents would like the PTFA to be involved with e.g. fundraising, parent voice, a specific funding project, community events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3. Forming your steering group to take plans forwards – parent volunteers to take the lead</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4. Decide what sort of group the LWP PTFA will be – is it a PTFA or PTA?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5. How will the charity be managed?  All PTFAs are considered to be a small charity so having a constitution will help the committee to run the association effectively.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6. Call an AGM giving 21 days notice and invite nominations for anyone interested in a role on the committee.  AGMs should be kept short – the agenda may only include electing a committee and adopting the constitution.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7. Opening a bank account – agree bank signatories, fundraising goals and start planning the first event!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8. Share your plans with EVERYONE – good communication from the start is a priority.  Everyone needs to feel that the PTFA belongs to them, and they belong to the PTFA.  This can be supported by holding open meetings, sending out regular updates and making sure everyone has a chance to have a say and knows how funds are being spent.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n-GB" sz="900" dirty="0">
                <a:solidFill>
                  <a:schemeClr val="tx1"/>
                </a:solidFill>
                <a:latin typeface="Ebrima" panose="02000000000000000000" pitchFamily="2" charset="0"/>
                <a:ea typeface="Ebrima" panose="02000000000000000000" pitchFamily="2" charset="0"/>
                <a:cs typeface="Ebrima" panose="02000000000000000000" pitchFamily="2" charset="0"/>
              </a:rPr>
              <a:t>8 steps taken from </a:t>
            </a:r>
            <a:r>
              <a:rPr lang="en-GB" sz="900" dirty="0" err="1">
                <a:solidFill>
                  <a:schemeClr val="tx1"/>
                </a:solidFill>
                <a:latin typeface="Ebrima" panose="02000000000000000000" pitchFamily="2" charset="0"/>
                <a:ea typeface="Ebrima" panose="02000000000000000000" pitchFamily="2" charset="0"/>
                <a:cs typeface="Ebrima" panose="02000000000000000000" pitchFamily="2" charset="0"/>
              </a:rPr>
              <a:t>ParentKind</a:t>
            </a:r>
            <a:r>
              <a:rPr lang="en-GB" sz="900" dirty="0">
                <a:solidFill>
                  <a:schemeClr val="tx1"/>
                </a:solidFill>
                <a:latin typeface="Ebrima" panose="02000000000000000000" pitchFamily="2" charset="0"/>
                <a:ea typeface="Ebrima" panose="02000000000000000000" pitchFamily="2" charset="0"/>
                <a:cs typeface="Ebrima" panose="02000000000000000000" pitchFamily="2" charset="0"/>
              </a:rPr>
              <a:t> </a:t>
            </a: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spTree>
    <p:extLst>
      <p:ext uri="{BB962C8B-B14F-4D97-AF65-F5344CB8AC3E}">
        <p14:creationId xmlns:p14="http://schemas.microsoft.com/office/powerpoint/2010/main" val="108485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ISHALinkpen Join" panose="03050602040000000000" pitchFamily="66" charset="0"/>
              <a:ea typeface="ISHALinkpen Join" panose="03050602040000000000" pitchFamily="66" charset="0"/>
            </a:endParaRP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sp>
        <p:nvSpPr>
          <p:cNvPr id="7" name="TextBox 6">
            <a:extLst>
              <a:ext uri="{FF2B5EF4-FFF2-40B4-BE49-F238E27FC236}">
                <a16:creationId xmlns:a16="http://schemas.microsoft.com/office/drawing/2014/main" id="{078FC173-00AA-50BF-FEEC-44C36C5A47D3}"/>
              </a:ext>
            </a:extLst>
          </p:cNvPr>
          <p:cNvSpPr txBox="1"/>
          <p:nvPr/>
        </p:nvSpPr>
        <p:spPr>
          <a:xfrm>
            <a:off x="521110" y="1307690"/>
            <a:ext cx="8308258" cy="3042821"/>
          </a:xfrm>
          <a:prstGeom prst="rect">
            <a:avLst/>
          </a:prstGeom>
          <a:noFill/>
        </p:spPr>
        <p:txBody>
          <a:bodyPr wrap="square" rtlCol="0">
            <a:spAutoFit/>
          </a:bodyPr>
          <a:lstStyle/>
          <a:p>
            <a:pPr lvl="0">
              <a:lnSpc>
                <a:spcPct val="107000"/>
              </a:lnSpc>
              <a:tabLst>
                <a:tab pos="507682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AGM - </a:t>
            </a:r>
          </a:p>
          <a:p>
            <a:pPr lvl="0">
              <a:lnSpc>
                <a:spcPct val="107000"/>
              </a:lnSpc>
              <a:tabLst>
                <a:tab pos="5076825" algn="l"/>
              </a:tabLst>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Elect Chair, Secretary, Treasurer and ordinary committee members at the first AGM</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committee are responsible for the day to day running of the association</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Ensure that parents, teachers and staff know that they are members of the association and they are welcome to join in, but they don’t have to be committee members</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Members of staff cannot be signatories for the accounts and are not able to hold a financial position </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association finances must be completely independent of the school</a:t>
            </a:r>
          </a:p>
        </p:txBody>
      </p:sp>
    </p:spTree>
    <p:extLst>
      <p:ext uri="{BB962C8B-B14F-4D97-AF65-F5344CB8AC3E}">
        <p14:creationId xmlns:p14="http://schemas.microsoft.com/office/powerpoint/2010/main" val="74072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ISHALinkpen Join" panose="03050602040000000000" pitchFamily="66" charset="0"/>
              <a:ea typeface="ISHALinkpen Join" panose="03050602040000000000" pitchFamily="66" charset="0"/>
            </a:endParaRP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pic>
        <p:nvPicPr>
          <p:cNvPr id="6" name="Picture 5">
            <a:extLst>
              <a:ext uri="{FF2B5EF4-FFF2-40B4-BE49-F238E27FC236}">
                <a16:creationId xmlns:a16="http://schemas.microsoft.com/office/drawing/2014/main" id="{B08076CD-7569-A22B-ABB4-06F8B43B2DBE}"/>
              </a:ext>
            </a:extLst>
          </p:cNvPr>
          <p:cNvPicPr>
            <a:picLocks noChangeAspect="1"/>
          </p:cNvPicPr>
          <p:nvPr/>
        </p:nvPicPr>
        <p:blipFill>
          <a:blip r:embed="rId3"/>
          <a:stretch>
            <a:fillRect/>
          </a:stretch>
        </p:blipFill>
        <p:spPr>
          <a:xfrm>
            <a:off x="4752153" y="2959508"/>
            <a:ext cx="3435912" cy="3038159"/>
          </a:xfrm>
          <a:prstGeom prst="rect">
            <a:avLst/>
          </a:prstGeom>
        </p:spPr>
      </p:pic>
      <p:sp>
        <p:nvSpPr>
          <p:cNvPr id="7" name="TextBox 6">
            <a:extLst>
              <a:ext uri="{FF2B5EF4-FFF2-40B4-BE49-F238E27FC236}">
                <a16:creationId xmlns:a16="http://schemas.microsoft.com/office/drawing/2014/main" id="{078FC173-00AA-50BF-FEEC-44C36C5A47D3}"/>
              </a:ext>
            </a:extLst>
          </p:cNvPr>
          <p:cNvSpPr txBox="1"/>
          <p:nvPr/>
        </p:nvSpPr>
        <p:spPr>
          <a:xfrm>
            <a:off x="521110" y="1307690"/>
            <a:ext cx="3435912" cy="4185761"/>
          </a:xfrm>
          <a:prstGeom prst="rect">
            <a:avLst/>
          </a:prstGeom>
          <a:noFill/>
        </p:spPr>
        <p:txBody>
          <a:bodyPr wrap="square" rtlCol="0">
            <a:spAutoFit/>
          </a:bodyPr>
          <a:lstStyle/>
          <a:p>
            <a:r>
              <a:rPr lang="en-GB" b="1" dirty="0">
                <a:latin typeface="Ebrima" panose="02000000000000000000" pitchFamily="2" charset="0"/>
                <a:ea typeface="Ebrima" panose="02000000000000000000" pitchFamily="2" charset="0"/>
                <a:cs typeface="Ebrima" panose="02000000000000000000" pitchFamily="2" charset="0"/>
              </a:rPr>
              <a:t>Things to consider – </a:t>
            </a:r>
          </a:p>
          <a:p>
            <a:endParaRPr lang="en-GB" b="1" dirty="0">
              <a:latin typeface="Ebrima" panose="02000000000000000000" pitchFamily="2" charset="0"/>
              <a:ea typeface="Ebrima" panose="02000000000000000000" pitchFamily="2" charset="0"/>
              <a:cs typeface="Ebrima" panose="02000000000000000000" pitchFamily="2" charset="0"/>
            </a:endParaRPr>
          </a:p>
          <a:p>
            <a:r>
              <a:rPr lang="en-GB" dirty="0">
                <a:latin typeface="Ebrima" panose="02000000000000000000" pitchFamily="2" charset="0"/>
                <a:ea typeface="Ebrima" panose="02000000000000000000" pitchFamily="2" charset="0"/>
                <a:cs typeface="Ebrima" panose="02000000000000000000" pitchFamily="2" charset="0"/>
              </a:rPr>
              <a:t>Who will sign up?</a:t>
            </a:r>
          </a:p>
          <a:p>
            <a:r>
              <a:rPr lang="en-GB" dirty="0">
                <a:latin typeface="Ebrima" panose="02000000000000000000" pitchFamily="2" charset="0"/>
                <a:ea typeface="Ebrima" panose="02000000000000000000" pitchFamily="2" charset="0"/>
                <a:cs typeface="Ebrima" panose="02000000000000000000" pitchFamily="2" charset="0"/>
              </a:rPr>
              <a:t>Who will take the lead and organise the committee/AGM?</a:t>
            </a:r>
          </a:p>
          <a:p>
            <a:r>
              <a:rPr lang="en-GB" dirty="0">
                <a:latin typeface="Ebrima" panose="02000000000000000000" pitchFamily="2" charset="0"/>
                <a:ea typeface="Ebrima" panose="02000000000000000000" pitchFamily="2" charset="0"/>
                <a:cs typeface="Ebrima" panose="02000000000000000000" pitchFamily="2" charset="0"/>
              </a:rPr>
              <a:t>Who will set up the bank account?</a:t>
            </a:r>
          </a:p>
          <a:p>
            <a:r>
              <a:rPr lang="en-GB" dirty="0">
                <a:latin typeface="Ebrima" panose="02000000000000000000" pitchFamily="2" charset="0"/>
                <a:ea typeface="Ebrima" panose="02000000000000000000" pitchFamily="2" charset="0"/>
                <a:cs typeface="Ebrima" panose="02000000000000000000" pitchFamily="2" charset="0"/>
              </a:rPr>
              <a:t>What will communication look like?  A website?  Facebook page?  Social Media channels…</a:t>
            </a:r>
          </a:p>
          <a:p>
            <a:r>
              <a:rPr lang="en-GB" dirty="0">
                <a:latin typeface="Ebrima" panose="02000000000000000000" pitchFamily="2" charset="0"/>
                <a:ea typeface="Ebrima" panose="02000000000000000000" pitchFamily="2" charset="0"/>
                <a:cs typeface="Ebrima" panose="02000000000000000000" pitchFamily="2" charset="0"/>
              </a:rPr>
              <a:t>Support for the committee </a:t>
            </a:r>
          </a:p>
          <a:p>
            <a:r>
              <a:rPr lang="en-GB" dirty="0">
                <a:latin typeface="Ebrima" panose="02000000000000000000" pitchFamily="2" charset="0"/>
                <a:ea typeface="Ebrima" panose="02000000000000000000" pitchFamily="2" charset="0"/>
                <a:cs typeface="Ebrima" panose="02000000000000000000" pitchFamily="2" charset="0"/>
              </a:rPr>
              <a:t>Safeguarding and volunteer checks</a:t>
            </a:r>
          </a:p>
          <a:p>
            <a:r>
              <a:rPr lang="en-GB" dirty="0">
                <a:latin typeface="Ebrima" panose="02000000000000000000" pitchFamily="2" charset="0"/>
                <a:ea typeface="Ebrima" panose="02000000000000000000" pitchFamily="2" charset="0"/>
                <a:cs typeface="Ebrima" panose="02000000000000000000" pitchFamily="2" charset="0"/>
              </a:rPr>
              <a:t>Health and Safety </a:t>
            </a:r>
          </a:p>
          <a:p>
            <a:r>
              <a:rPr lang="en-GB" dirty="0">
                <a:latin typeface="Ebrima" panose="02000000000000000000" pitchFamily="2" charset="0"/>
                <a:ea typeface="Ebrima" panose="02000000000000000000" pitchFamily="2" charset="0"/>
                <a:cs typeface="Ebrima" panose="02000000000000000000" pitchFamily="2" charset="0"/>
              </a:rPr>
              <a:t>Insurance</a:t>
            </a:r>
          </a:p>
          <a:p>
            <a:r>
              <a:rPr lang="en-GB" dirty="0">
                <a:latin typeface="Ebrima" panose="02000000000000000000" pitchFamily="2" charset="0"/>
                <a:ea typeface="Ebrima" panose="02000000000000000000" pitchFamily="2" charset="0"/>
                <a:cs typeface="Ebrima" panose="02000000000000000000" pitchFamily="2" charset="0"/>
              </a:rPr>
              <a:t>Licensees</a:t>
            </a:r>
          </a:p>
          <a:p>
            <a:r>
              <a:rPr lang="en-GB" dirty="0">
                <a:latin typeface="Ebrima" panose="02000000000000000000" pitchFamily="2" charset="0"/>
                <a:ea typeface="Ebrima" panose="02000000000000000000" pitchFamily="2" charset="0"/>
                <a:cs typeface="Ebrima" panose="02000000000000000000" pitchFamily="2" charset="0"/>
              </a:rPr>
              <a:t>Charity Registration </a:t>
            </a:r>
          </a:p>
          <a:p>
            <a:endParaRPr lang="en-GB" dirty="0">
              <a:latin typeface="Ebrima" panose="02000000000000000000" pitchFamily="2" charset="0"/>
              <a:ea typeface="Ebrima" panose="02000000000000000000" pitchFamily="2" charset="0"/>
              <a:cs typeface="Ebrima" panose="02000000000000000000" pitchFamily="2" charset="0"/>
            </a:endParaRPr>
          </a:p>
          <a:p>
            <a:endParaRPr lang="en-GB" dirty="0">
              <a:latin typeface="Ebrima" panose="02000000000000000000" pitchFamily="2" charset="0"/>
              <a:ea typeface="Ebrima" panose="02000000000000000000" pitchFamily="2" charset="0"/>
              <a:cs typeface="Ebrima" panose="02000000000000000000" pitchFamily="2" charset="0"/>
            </a:endParaRPr>
          </a:p>
          <a:p>
            <a:endParaRPr lang="en-GB" dirty="0"/>
          </a:p>
          <a:p>
            <a:endParaRPr lang="en-GB" dirty="0"/>
          </a:p>
        </p:txBody>
      </p:sp>
    </p:spTree>
    <p:extLst>
      <p:ext uri="{BB962C8B-B14F-4D97-AF65-F5344CB8AC3E}">
        <p14:creationId xmlns:p14="http://schemas.microsoft.com/office/powerpoint/2010/main" val="15558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ISHALinkpen Join" panose="03050602040000000000" pitchFamily="66" charset="0"/>
              <a:ea typeface="ISHALinkpen Join" panose="03050602040000000000" pitchFamily="66" charset="0"/>
            </a:endParaRP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pic>
        <p:nvPicPr>
          <p:cNvPr id="5" name="Picture 4" descr="Infinite question marks in 3D rendering">
            <a:extLst>
              <a:ext uri="{FF2B5EF4-FFF2-40B4-BE49-F238E27FC236}">
                <a16:creationId xmlns:a16="http://schemas.microsoft.com/office/drawing/2014/main" id="{A2A384F7-1990-F676-FA4B-E699749CB929}"/>
              </a:ext>
            </a:extLst>
          </p:cNvPr>
          <p:cNvPicPr>
            <a:picLocks noChangeAspect="1"/>
          </p:cNvPicPr>
          <p:nvPr/>
        </p:nvPicPr>
        <p:blipFill>
          <a:blip r:embed="rId3"/>
          <a:stretch>
            <a:fillRect/>
          </a:stretch>
        </p:blipFill>
        <p:spPr>
          <a:xfrm>
            <a:off x="1268361" y="1472380"/>
            <a:ext cx="6607277" cy="4404851"/>
          </a:xfrm>
          <a:prstGeom prst="rect">
            <a:avLst/>
          </a:prstGeom>
        </p:spPr>
      </p:pic>
    </p:spTree>
    <p:extLst>
      <p:ext uri="{BB962C8B-B14F-4D97-AF65-F5344CB8AC3E}">
        <p14:creationId xmlns:p14="http://schemas.microsoft.com/office/powerpoint/2010/main" val="180407508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4" ma:contentTypeDescription="Create a new document." ma:contentTypeScope="" ma:versionID="56f4b86687666481b877c8d396743cc3">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eb7e6cd937d22135fb400a584120b11f"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Sentasagenericemailinsteadofaletter xmlns="e893d0c3-c19d-4b6a-afad-0d250454d47e" xsi:nil="true"/>
    <TaxCatchAll xmlns="4a5c0d52-8126-443c-82bc-29b18a044353" xsi:nil="true"/>
  </documentManagement>
</p:properties>
</file>

<file path=customXml/itemProps1.xml><?xml version="1.0" encoding="utf-8"?>
<ds:datastoreItem xmlns:ds="http://schemas.openxmlformats.org/officeDocument/2006/customXml" ds:itemID="{F05E7CFD-D0B0-44FF-B138-A4D4BB843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3d0c3-c19d-4b6a-afad-0d250454d47e"/>
    <ds:schemaRef ds:uri="4a5c0d52-8126-443c-82bc-29b18a044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CE5A07-F93E-4B29-8F81-7F9741EAAEAC}">
  <ds:schemaRefs>
    <ds:schemaRef ds:uri="http://schemas.microsoft.com/sharepoint/v3/contenttype/forms"/>
  </ds:schemaRefs>
</ds:datastoreItem>
</file>

<file path=customXml/itemProps3.xml><?xml version="1.0" encoding="utf-8"?>
<ds:datastoreItem xmlns:ds="http://schemas.openxmlformats.org/officeDocument/2006/customXml" ds:itemID="{6A61631D-A9C8-4DF8-8578-8F073DEC0A33}">
  <ds:schemaRefs>
    <ds:schemaRef ds:uri="http://schemas.microsoft.com/office/2006/metadata/properties"/>
    <ds:schemaRef ds:uri="http://schemas.microsoft.com/office/infopath/2007/PartnerControls"/>
    <ds:schemaRef ds:uri="e893d0c3-c19d-4b6a-afad-0d250454d47e"/>
    <ds:schemaRef ds:uri="4a5c0d52-8126-443c-82bc-29b18a044353"/>
  </ds:schemaRefs>
</ds:datastoreItem>
</file>

<file path=docProps/app.xml><?xml version="1.0" encoding="utf-8"?>
<Properties xmlns="http://schemas.openxmlformats.org/officeDocument/2006/extended-properties" xmlns:vt="http://schemas.openxmlformats.org/officeDocument/2006/docPropsVTypes">
  <TotalTime>0</TotalTime>
  <Words>619</Words>
  <Application>Microsoft Office PowerPoint</Application>
  <PresentationFormat>On-screen Show (4:3)</PresentationFormat>
  <Paragraphs>47</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Ebrima</vt:lpstr>
      <vt:lpstr>ISHALinkpen Join</vt:lpstr>
      <vt:lpstr>ISHALinkpen Join Connect</vt:lpstr>
      <vt:lpstr>Arial</vt:lpstr>
      <vt:lpstr>Calibri</vt:lpstr>
      <vt:lpstr>ABeeZee</vt:lpstr>
      <vt:lpstr>Ebimra</vt:lpstr>
      <vt:lpstr>Office Theme</vt:lpstr>
      <vt:lpstr>PowerPoint Presentation</vt:lpstr>
      <vt:lpstr>  </vt:lpstr>
      <vt:lpstr>1. Collaboration between school and volunteers with a ‘school champion’ on board and the support of school leadership.  2. Initial meeting – we are looking for interest from parent volunteers and would like to know what sort of activities parents would like the PTFA to be involved with e.g. fundraising, parent voice, a specific funding project, community events   3. Forming your steering group to take plans forwards – parent volunteers to take the lead  4. Decide what sort of group the LWP PTFA will be – is it a PTFA or PTA?   5. How will the charity be managed?  All PTFAs are considered to be a small charity so having a constitution will help the committee to run the association effectively.   6. Call an AGM giving 21 days notice and invite nominations for anyone interested in a role on the committee.  AGMs should be kept short – the agenda may only include electing a committee and adopting the constitution.   7. Opening a bank account – agree bank signatories, fundraising goals and start planning the first event!   8. Share your plans with EVERYONE – good communication from the start is a priority.  Everyone needs to feel that the PTFA belongs to them, and they belong to the PTFA.  This can be supported by holding open meetings, sending out regular updates and making sure everyone has a chance to have a say and knows how funds are being spent.                              8 steps taken from ParentKind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wmurray</dc:creator>
  <cp:lastModifiedBy>Claire Ingrams</cp:lastModifiedBy>
  <cp:revision>10</cp:revision>
  <dcterms:created xsi:type="dcterms:W3CDTF">2011-05-25T12:25:52Z</dcterms:created>
  <dcterms:modified xsi:type="dcterms:W3CDTF">2023-11-28T10:02:44Z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0x01010008F87A00FF76114FAC2028B65B33D9F4</vt:lpwstr>
  </property>
</Properties>
</file>