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371" r:id="rId3"/>
    <p:sldId id="372" r:id="rId4"/>
    <p:sldId id="373" r:id="rId5"/>
    <p:sldId id="374" r:id="rId6"/>
    <p:sldId id="375" r:id="rId7"/>
    <p:sldId id="377" r:id="rId8"/>
    <p:sldId id="376" r:id="rId9"/>
    <p:sldId id="379" r:id="rId10"/>
    <p:sldId id="384" r:id="rId11"/>
    <p:sldId id="383" r:id="rId12"/>
    <p:sldId id="380" r:id="rId13"/>
    <p:sldId id="382" r:id="rId14"/>
    <p:sldId id="381" r:id="rId15"/>
    <p:sldId id="378" r:id="rId16"/>
    <p:sldId id="385" r:id="rId17"/>
    <p:sldId id="387" r:id="rId18"/>
    <p:sldId id="386" r:id="rId19"/>
    <p:sldId id="388" r:id="rId20"/>
    <p:sldId id="38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F9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94FEAF-4C3A-DE31-8D18-0F67EDA2CAB7}" v="5" dt="2023-10-10T16:15:37.528"/>
    <p1510:client id="{A7BAC833-AA64-42C5-88F4-86FCC42F8775}" v="23" dt="2023-09-30T08:13:17.8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88" d="100"/>
          <a:sy n="88" d="100"/>
        </p:scale>
        <p:origin x="494" y="-1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ire Ingrams" userId="S::cingrams@watschools.org.uk::323976de-a80e-4d6f-a1b9-b4677d2d32e5" providerId="AD" clId="Web-{2894FEAF-4C3A-DE31-8D18-0F67EDA2CAB7}"/>
    <pc:docChg chg="modSld">
      <pc:chgData name="Claire Ingrams" userId="S::cingrams@watschools.org.uk::323976de-a80e-4d6f-a1b9-b4677d2d32e5" providerId="AD" clId="Web-{2894FEAF-4C3A-DE31-8D18-0F67EDA2CAB7}" dt="2023-10-10T16:15:37.528" v="3" actId="1076"/>
      <pc:docMkLst>
        <pc:docMk/>
      </pc:docMkLst>
      <pc:sldChg chg="addSp delSp modSp">
        <pc:chgData name="Claire Ingrams" userId="S::cingrams@watschools.org.uk::323976de-a80e-4d6f-a1b9-b4677d2d32e5" providerId="AD" clId="Web-{2894FEAF-4C3A-DE31-8D18-0F67EDA2CAB7}" dt="2023-10-10T16:15:37.528" v="3" actId="1076"/>
        <pc:sldMkLst>
          <pc:docMk/>
          <pc:sldMk cId="0" sldId="257"/>
        </pc:sldMkLst>
        <pc:spChg chg="del">
          <ac:chgData name="Claire Ingrams" userId="S::cingrams@watschools.org.uk::323976de-a80e-4d6f-a1b9-b4677d2d32e5" providerId="AD" clId="Web-{2894FEAF-4C3A-DE31-8D18-0F67EDA2CAB7}" dt="2023-10-10T16:15:03.684" v="0"/>
          <ac:spMkLst>
            <pc:docMk/>
            <pc:sldMk cId="0" sldId="257"/>
            <ac:spMk id="10" creationId="{00000000-0000-0000-0000-000000000000}"/>
          </ac:spMkLst>
        </pc:spChg>
        <pc:picChg chg="del">
          <ac:chgData name="Claire Ingrams" userId="S::cingrams@watschools.org.uk::323976de-a80e-4d6f-a1b9-b4677d2d32e5" providerId="AD" clId="Web-{2894FEAF-4C3A-DE31-8D18-0F67EDA2CAB7}" dt="2023-10-10T16:15:04.199" v="1"/>
          <ac:picMkLst>
            <pc:docMk/>
            <pc:sldMk cId="0" sldId="257"/>
            <ac:picMk id="4" creationId="{00000000-0000-0000-0000-000000000000}"/>
          </ac:picMkLst>
        </pc:picChg>
        <pc:picChg chg="add mod">
          <ac:chgData name="Claire Ingrams" userId="S::cingrams@watschools.org.uk::323976de-a80e-4d6f-a1b9-b4677d2d32e5" providerId="AD" clId="Web-{2894FEAF-4C3A-DE31-8D18-0F67EDA2CAB7}" dt="2023-10-10T16:15:37.528" v="3" actId="1076"/>
          <ac:picMkLst>
            <pc:docMk/>
            <pc:sldMk cId="0" sldId="257"/>
            <ac:picMk id="5" creationId="{BEC825C9-C8BD-CC22-8835-C2E97FD5F4C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5D8E74-D270-4BD2-AA67-4B58195645A6}" type="datetimeFigureOut">
              <a:rPr lang="en-GB" smtClean="0"/>
              <a:t>10/10/2023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9845B7-BEB5-492A-B4C0-BD181FCD4A48}" type="slidenum">
              <a:rPr lang="en-GB" smtClean="0"/>
              <a:t>‹#›</a:t>
            </a:fld>
            <a:endParaRPr lang="en-GB"/>
          </a:p>
        </p:txBody>
      </p:sp>
    </p:spTree>
    <p:extLst>
      <p:ext uri="{BB962C8B-B14F-4D97-AF65-F5344CB8AC3E}">
        <p14:creationId xmlns:p14="http://schemas.microsoft.com/office/powerpoint/2010/main" val="3019294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0ABE8EC-D88B-4309-BC81-0FADC0D6E968}" type="slidenum">
              <a:rPr lang="en-GB" smtClean="0"/>
              <a:t>1</a:t>
            </a:fld>
            <a:endParaRPr lang="en-GB"/>
          </a:p>
        </p:txBody>
      </p:sp>
    </p:spTree>
    <p:extLst>
      <p:ext uri="{BB962C8B-B14F-4D97-AF65-F5344CB8AC3E}">
        <p14:creationId xmlns:p14="http://schemas.microsoft.com/office/powerpoint/2010/main" val="12686838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FontTx/>
              <a:buNone/>
            </a:pPr>
            <a:endParaRPr lang="en-GB" dirty="0"/>
          </a:p>
        </p:txBody>
      </p:sp>
    </p:spTree>
    <p:extLst>
      <p:ext uri="{BB962C8B-B14F-4D97-AF65-F5344CB8AC3E}">
        <p14:creationId xmlns:p14="http://schemas.microsoft.com/office/powerpoint/2010/main" val="36849203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FontTx/>
              <a:buNone/>
            </a:pPr>
            <a:endParaRPr lang="en-GB" dirty="0"/>
          </a:p>
        </p:txBody>
      </p:sp>
    </p:spTree>
    <p:extLst>
      <p:ext uri="{BB962C8B-B14F-4D97-AF65-F5344CB8AC3E}">
        <p14:creationId xmlns:p14="http://schemas.microsoft.com/office/powerpoint/2010/main" val="19528172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FontTx/>
              <a:buNone/>
            </a:pPr>
            <a:endParaRPr lang="en-GB" dirty="0"/>
          </a:p>
        </p:txBody>
      </p:sp>
    </p:spTree>
    <p:extLst>
      <p:ext uri="{BB962C8B-B14F-4D97-AF65-F5344CB8AC3E}">
        <p14:creationId xmlns:p14="http://schemas.microsoft.com/office/powerpoint/2010/main" val="39644506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FontTx/>
              <a:buNone/>
            </a:pPr>
            <a:endParaRPr lang="en-GB" dirty="0"/>
          </a:p>
        </p:txBody>
      </p:sp>
    </p:spTree>
    <p:extLst>
      <p:ext uri="{BB962C8B-B14F-4D97-AF65-F5344CB8AC3E}">
        <p14:creationId xmlns:p14="http://schemas.microsoft.com/office/powerpoint/2010/main" val="962977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FontTx/>
              <a:buNone/>
            </a:pPr>
            <a:endParaRPr lang="en-GB" dirty="0"/>
          </a:p>
        </p:txBody>
      </p:sp>
    </p:spTree>
    <p:extLst>
      <p:ext uri="{BB962C8B-B14F-4D97-AF65-F5344CB8AC3E}">
        <p14:creationId xmlns:p14="http://schemas.microsoft.com/office/powerpoint/2010/main" val="1154624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FontTx/>
              <a:buNone/>
            </a:pPr>
            <a:endParaRPr lang="en-GB" dirty="0"/>
          </a:p>
        </p:txBody>
      </p:sp>
    </p:spTree>
    <p:extLst>
      <p:ext uri="{BB962C8B-B14F-4D97-AF65-F5344CB8AC3E}">
        <p14:creationId xmlns:p14="http://schemas.microsoft.com/office/powerpoint/2010/main" val="1320045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FontTx/>
              <a:buNone/>
            </a:pPr>
            <a:endParaRPr lang="en-GB" dirty="0"/>
          </a:p>
        </p:txBody>
      </p:sp>
    </p:spTree>
    <p:extLst>
      <p:ext uri="{BB962C8B-B14F-4D97-AF65-F5344CB8AC3E}">
        <p14:creationId xmlns:p14="http://schemas.microsoft.com/office/powerpoint/2010/main" val="558330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FontTx/>
              <a:buNone/>
            </a:pPr>
            <a:endParaRPr lang="en-GB" dirty="0"/>
          </a:p>
        </p:txBody>
      </p:sp>
    </p:spTree>
    <p:extLst>
      <p:ext uri="{BB962C8B-B14F-4D97-AF65-F5344CB8AC3E}">
        <p14:creationId xmlns:p14="http://schemas.microsoft.com/office/powerpoint/2010/main" val="29968836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FontTx/>
              <a:buNone/>
            </a:pPr>
            <a:endParaRPr lang="en-GB" dirty="0"/>
          </a:p>
        </p:txBody>
      </p:sp>
    </p:spTree>
    <p:extLst>
      <p:ext uri="{BB962C8B-B14F-4D97-AF65-F5344CB8AC3E}">
        <p14:creationId xmlns:p14="http://schemas.microsoft.com/office/powerpoint/2010/main" val="4322054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FontTx/>
              <a:buNone/>
            </a:pPr>
            <a:endParaRPr lang="en-GB" dirty="0"/>
          </a:p>
        </p:txBody>
      </p:sp>
    </p:spTree>
    <p:extLst>
      <p:ext uri="{BB962C8B-B14F-4D97-AF65-F5344CB8AC3E}">
        <p14:creationId xmlns:p14="http://schemas.microsoft.com/office/powerpoint/2010/main" val="2410721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FontTx/>
              <a:buNone/>
            </a:pPr>
            <a:endParaRPr lang="en-GB" dirty="0"/>
          </a:p>
        </p:txBody>
      </p:sp>
    </p:spTree>
    <p:extLst>
      <p:ext uri="{BB962C8B-B14F-4D97-AF65-F5344CB8AC3E}">
        <p14:creationId xmlns:p14="http://schemas.microsoft.com/office/powerpoint/2010/main" val="27634922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FontTx/>
              <a:buNone/>
            </a:pPr>
            <a:endParaRPr lang="en-GB" dirty="0"/>
          </a:p>
        </p:txBody>
      </p:sp>
    </p:spTree>
    <p:extLst>
      <p:ext uri="{BB962C8B-B14F-4D97-AF65-F5344CB8AC3E}">
        <p14:creationId xmlns:p14="http://schemas.microsoft.com/office/powerpoint/2010/main" val="109457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FontTx/>
              <a:buNone/>
            </a:pPr>
            <a:endParaRPr lang="en-GB" dirty="0"/>
          </a:p>
        </p:txBody>
      </p:sp>
    </p:spTree>
    <p:extLst>
      <p:ext uri="{BB962C8B-B14F-4D97-AF65-F5344CB8AC3E}">
        <p14:creationId xmlns:p14="http://schemas.microsoft.com/office/powerpoint/2010/main" val="32590626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FontTx/>
              <a:buNone/>
            </a:pPr>
            <a:endParaRPr lang="en-GB" dirty="0"/>
          </a:p>
        </p:txBody>
      </p:sp>
    </p:spTree>
    <p:extLst>
      <p:ext uri="{BB962C8B-B14F-4D97-AF65-F5344CB8AC3E}">
        <p14:creationId xmlns:p14="http://schemas.microsoft.com/office/powerpoint/2010/main" val="2066156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FontTx/>
              <a:buNone/>
            </a:pPr>
            <a:endParaRPr lang="en-GB" dirty="0"/>
          </a:p>
        </p:txBody>
      </p:sp>
    </p:spTree>
    <p:extLst>
      <p:ext uri="{BB962C8B-B14F-4D97-AF65-F5344CB8AC3E}">
        <p14:creationId xmlns:p14="http://schemas.microsoft.com/office/powerpoint/2010/main" val="35554526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FontTx/>
              <a:buNone/>
            </a:pPr>
            <a:endParaRPr lang="en-GB" dirty="0"/>
          </a:p>
        </p:txBody>
      </p:sp>
    </p:spTree>
    <p:extLst>
      <p:ext uri="{BB962C8B-B14F-4D97-AF65-F5344CB8AC3E}">
        <p14:creationId xmlns:p14="http://schemas.microsoft.com/office/powerpoint/2010/main" val="3906299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FontTx/>
              <a:buNone/>
            </a:pPr>
            <a:endParaRPr lang="en-GB" dirty="0"/>
          </a:p>
        </p:txBody>
      </p:sp>
    </p:spTree>
    <p:extLst>
      <p:ext uri="{BB962C8B-B14F-4D97-AF65-F5344CB8AC3E}">
        <p14:creationId xmlns:p14="http://schemas.microsoft.com/office/powerpoint/2010/main" val="1725145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FontTx/>
              <a:buNone/>
            </a:pPr>
            <a:endParaRPr lang="en-GB" dirty="0"/>
          </a:p>
        </p:txBody>
      </p:sp>
    </p:spTree>
    <p:extLst>
      <p:ext uri="{BB962C8B-B14F-4D97-AF65-F5344CB8AC3E}">
        <p14:creationId xmlns:p14="http://schemas.microsoft.com/office/powerpoint/2010/main" val="24599482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FontTx/>
              <a:buNone/>
            </a:pPr>
            <a:endParaRPr lang="en-GB" dirty="0"/>
          </a:p>
        </p:txBody>
      </p:sp>
    </p:spTree>
    <p:extLst>
      <p:ext uri="{BB962C8B-B14F-4D97-AF65-F5344CB8AC3E}">
        <p14:creationId xmlns:p14="http://schemas.microsoft.com/office/powerpoint/2010/main" val="25675159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C802E-9731-828F-B7D7-1DA73A7A53C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469447F-B7E4-B6CA-C6C2-A2A12691AD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BE514D1-B4E9-3BEB-E45E-00DC9877C9B1}"/>
              </a:ext>
            </a:extLst>
          </p:cNvPr>
          <p:cNvSpPr>
            <a:spLocks noGrp="1"/>
          </p:cNvSpPr>
          <p:nvPr>
            <p:ph type="dt" sz="half" idx="10"/>
          </p:nvPr>
        </p:nvSpPr>
        <p:spPr/>
        <p:txBody>
          <a:bodyPr/>
          <a:lstStyle/>
          <a:p>
            <a:fld id="{EA12B705-F2B3-4CA7-9A34-729D77D3A537}" type="datetimeFigureOut">
              <a:rPr lang="en-GB" smtClean="0"/>
              <a:t>10/10/2023</a:t>
            </a:fld>
            <a:endParaRPr lang="en-GB"/>
          </a:p>
        </p:txBody>
      </p:sp>
      <p:sp>
        <p:nvSpPr>
          <p:cNvPr id="5" name="Footer Placeholder 4">
            <a:extLst>
              <a:ext uri="{FF2B5EF4-FFF2-40B4-BE49-F238E27FC236}">
                <a16:creationId xmlns:a16="http://schemas.microsoft.com/office/drawing/2014/main" id="{65AD1C69-BD6B-70D2-2C37-08E40B7D91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81115D-F786-5A12-33EF-58B17C9AEE26}"/>
              </a:ext>
            </a:extLst>
          </p:cNvPr>
          <p:cNvSpPr>
            <a:spLocks noGrp="1"/>
          </p:cNvSpPr>
          <p:nvPr>
            <p:ph type="sldNum" sz="quarter" idx="12"/>
          </p:nvPr>
        </p:nvSpPr>
        <p:spPr/>
        <p:txBody>
          <a:bodyPr/>
          <a:lstStyle/>
          <a:p>
            <a:fld id="{4C3ADB47-AFD5-4182-B7C3-C78A662500FA}" type="slidenum">
              <a:rPr lang="en-GB" smtClean="0"/>
              <a:t>‹#›</a:t>
            </a:fld>
            <a:endParaRPr lang="en-GB"/>
          </a:p>
        </p:txBody>
      </p:sp>
    </p:spTree>
    <p:extLst>
      <p:ext uri="{BB962C8B-B14F-4D97-AF65-F5344CB8AC3E}">
        <p14:creationId xmlns:p14="http://schemas.microsoft.com/office/powerpoint/2010/main" val="2082790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DD1C1-7202-80B5-5ED9-3FBB652D5BB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4CE663E-0EE6-6141-35D2-02A17967935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4C7555B-633B-DA4A-6B8F-EA6942674EE1}"/>
              </a:ext>
            </a:extLst>
          </p:cNvPr>
          <p:cNvSpPr>
            <a:spLocks noGrp="1"/>
          </p:cNvSpPr>
          <p:nvPr>
            <p:ph type="dt" sz="half" idx="10"/>
          </p:nvPr>
        </p:nvSpPr>
        <p:spPr/>
        <p:txBody>
          <a:bodyPr/>
          <a:lstStyle/>
          <a:p>
            <a:fld id="{EA12B705-F2B3-4CA7-9A34-729D77D3A537}" type="datetimeFigureOut">
              <a:rPr lang="en-GB" smtClean="0"/>
              <a:t>10/10/2023</a:t>
            </a:fld>
            <a:endParaRPr lang="en-GB"/>
          </a:p>
        </p:txBody>
      </p:sp>
      <p:sp>
        <p:nvSpPr>
          <p:cNvPr id="5" name="Footer Placeholder 4">
            <a:extLst>
              <a:ext uri="{FF2B5EF4-FFF2-40B4-BE49-F238E27FC236}">
                <a16:creationId xmlns:a16="http://schemas.microsoft.com/office/drawing/2014/main" id="{7B63EE1E-5AF5-252A-8CB7-989CAA5ECE5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D178C73-5B2B-3196-716D-81EC85BCFF45}"/>
              </a:ext>
            </a:extLst>
          </p:cNvPr>
          <p:cNvSpPr>
            <a:spLocks noGrp="1"/>
          </p:cNvSpPr>
          <p:nvPr>
            <p:ph type="sldNum" sz="quarter" idx="12"/>
          </p:nvPr>
        </p:nvSpPr>
        <p:spPr/>
        <p:txBody>
          <a:bodyPr/>
          <a:lstStyle/>
          <a:p>
            <a:fld id="{4C3ADB47-AFD5-4182-B7C3-C78A662500FA}" type="slidenum">
              <a:rPr lang="en-GB" smtClean="0"/>
              <a:t>‹#›</a:t>
            </a:fld>
            <a:endParaRPr lang="en-GB"/>
          </a:p>
        </p:txBody>
      </p:sp>
    </p:spTree>
    <p:extLst>
      <p:ext uri="{BB962C8B-B14F-4D97-AF65-F5344CB8AC3E}">
        <p14:creationId xmlns:p14="http://schemas.microsoft.com/office/powerpoint/2010/main" val="2666813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466667-8292-CE64-4000-7316DE0F3F2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2F53DF5-FE65-1AA7-F651-FAD5F9469C8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BB5FA15-2C40-2EF4-5D7E-7F12059EA0AD}"/>
              </a:ext>
            </a:extLst>
          </p:cNvPr>
          <p:cNvSpPr>
            <a:spLocks noGrp="1"/>
          </p:cNvSpPr>
          <p:nvPr>
            <p:ph type="dt" sz="half" idx="10"/>
          </p:nvPr>
        </p:nvSpPr>
        <p:spPr/>
        <p:txBody>
          <a:bodyPr/>
          <a:lstStyle/>
          <a:p>
            <a:fld id="{EA12B705-F2B3-4CA7-9A34-729D77D3A537}" type="datetimeFigureOut">
              <a:rPr lang="en-GB" smtClean="0"/>
              <a:t>10/10/2023</a:t>
            </a:fld>
            <a:endParaRPr lang="en-GB"/>
          </a:p>
        </p:txBody>
      </p:sp>
      <p:sp>
        <p:nvSpPr>
          <p:cNvPr id="5" name="Footer Placeholder 4">
            <a:extLst>
              <a:ext uri="{FF2B5EF4-FFF2-40B4-BE49-F238E27FC236}">
                <a16:creationId xmlns:a16="http://schemas.microsoft.com/office/drawing/2014/main" id="{0A4D7772-497D-38A6-1B3D-977EC83AAA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E58D88C-1F60-E8D9-7EE1-BE36208374AE}"/>
              </a:ext>
            </a:extLst>
          </p:cNvPr>
          <p:cNvSpPr>
            <a:spLocks noGrp="1"/>
          </p:cNvSpPr>
          <p:nvPr>
            <p:ph type="sldNum" sz="quarter" idx="12"/>
          </p:nvPr>
        </p:nvSpPr>
        <p:spPr/>
        <p:txBody>
          <a:bodyPr/>
          <a:lstStyle/>
          <a:p>
            <a:fld id="{4C3ADB47-AFD5-4182-B7C3-C78A662500FA}" type="slidenum">
              <a:rPr lang="en-GB" smtClean="0"/>
              <a:t>‹#›</a:t>
            </a:fld>
            <a:endParaRPr lang="en-GB"/>
          </a:p>
        </p:txBody>
      </p:sp>
    </p:spTree>
    <p:extLst>
      <p:ext uri="{BB962C8B-B14F-4D97-AF65-F5344CB8AC3E}">
        <p14:creationId xmlns:p14="http://schemas.microsoft.com/office/powerpoint/2010/main" val="821595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7851C-1467-1694-1806-C0BBB2897E6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B6734CE-3AA8-BD40-3785-BB50C9E93BC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7E9BBAA-A663-AB6F-0179-00F10C8DB3CD}"/>
              </a:ext>
            </a:extLst>
          </p:cNvPr>
          <p:cNvSpPr>
            <a:spLocks noGrp="1"/>
          </p:cNvSpPr>
          <p:nvPr>
            <p:ph type="dt" sz="half" idx="10"/>
          </p:nvPr>
        </p:nvSpPr>
        <p:spPr/>
        <p:txBody>
          <a:bodyPr/>
          <a:lstStyle/>
          <a:p>
            <a:fld id="{EA12B705-F2B3-4CA7-9A34-729D77D3A537}" type="datetimeFigureOut">
              <a:rPr lang="en-GB" smtClean="0"/>
              <a:t>10/10/2023</a:t>
            </a:fld>
            <a:endParaRPr lang="en-GB"/>
          </a:p>
        </p:txBody>
      </p:sp>
      <p:sp>
        <p:nvSpPr>
          <p:cNvPr id="5" name="Footer Placeholder 4">
            <a:extLst>
              <a:ext uri="{FF2B5EF4-FFF2-40B4-BE49-F238E27FC236}">
                <a16:creationId xmlns:a16="http://schemas.microsoft.com/office/drawing/2014/main" id="{8BD50975-5633-F0F3-DB71-DA8003C3DD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D505C0D-073E-5081-142C-288369910250}"/>
              </a:ext>
            </a:extLst>
          </p:cNvPr>
          <p:cNvSpPr>
            <a:spLocks noGrp="1"/>
          </p:cNvSpPr>
          <p:nvPr>
            <p:ph type="sldNum" sz="quarter" idx="12"/>
          </p:nvPr>
        </p:nvSpPr>
        <p:spPr/>
        <p:txBody>
          <a:bodyPr/>
          <a:lstStyle/>
          <a:p>
            <a:fld id="{4C3ADB47-AFD5-4182-B7C3-C78A662500FA}" type="slidenum">
              <a:rPr lang="en-GB" smtClean="0"/>
              <a:t>‹#›</a:t>
            </a:fld>
            <a:endParaRPr lang="en-GB"/>
          </a:p>
        </p:txBody>
      </p:sp>
    </p:spTree>
    <p:extLst>
      <p:ext uri="{BB962C8B-B14F-4D97-AF65-F5344CB8AC3E}">
        <p14:creationId xmlns:p14="http://schemas.microsoft.com/office/powerpoint/2010/main" val="2424463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A5A49-8DC8-CD9F-608B-2BA73E72AC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AD9E2D7-405C-1A3A-B6F1-CAC0052C11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11E03B7-C002-4770-D671-EE088AB092BD}"/>
              </a:ext>
            </a:extLst>
          </p:cNvPr>
          <p:cNvSpPr>
            <a:spLocks noGrp="1"/>
          </p:cNvSpPr>
          <p:nvPr>
            <p:ph type="dt" sz="half" idx="10"/>
          </p:nvPr>
        </p:nvSpPr>
        <p:spPr/>
        <p:txBody>
          <a:bodyPr/>
          <a:lstStyle/>
          <a:p>
            <a:fld id="{EA12B705-F2B3-4CA7-9A34-729D77D3A537}" type="datetimeFigureOut">
              <a:rPr lang="en-GB" smtClean="0"/>
              <a:t>10/10/2023</a:t>
            </a:fld>
            <a:endParaRPr lang="en-GB"/>
          </a:p>
        </p:txBody>
      </p:sp>
      <p:sp>
        <p:nvSpPr>
          <p:cNvPr id="5" name="Footer Placeholder 4">
            <a:extLst>
              <a:ext uri="{FF2B5EF4-FFF2-40B4-BE49-F238E27FC236}">
                <a16:creationId xmlns:a16="http://schemas.microsoft.com/office/drawing/2014/main" id="{893FC62D-C107-C7AA-6DF1-88D3319C014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791825E-9312-782E-85EB-CD3B1E11ACF7}"/>
              </a:ext>
            </a:extLst>
          </p:cNvPr>
          <p:cNvSpPr>
            <a:spLocks noGrp="1"/>
          </p:cNvSpPr>
          <p:nvPr>
            <p:ph type="sldNum" sz="quarter" idx="12"/>
          </p:nvPr>
        </p:nvSpPr>
        <p:spPr/>
        <p:txBody>
          <a:bodyPr/>
          <a:lstStyle/>
          <a:p>
            <a:fld id="{4C3ADB47-AFD5-4182-B7C3-C78A662500FA}" type="slidenum">
              <a:rPr lang="en-GB" smtClean="0"/>
              <a:t>‹#›</a:t>
            </a:fld>
            <a:endParaRPr lang="en-GB"/>
          </a:p>
        </p:txBody>
      </p:sp>
    </p:spTree>
    <p:extLst>
      <p:ext uri="{BB962C8B-B14F-4D97-AF65-F5344CB8AC3E}">
        <p14:creationId xmlns:p14="http://schemas.microsoft.com/office/powerpoint/2010/main" val="927606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278FB-7F03-DC6A-2A4F-77DF91FCA64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E74A592-5EF0-A2D1-1E30-627CA8F151C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0F8BF60-BD02-46D9-D009-A41E18AEFA2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8E19ED5-EDF5-D97B-EC67-AA87D492D229}"/>
              </a:ext>
            </a:extLst>
          </p:cNvPr>
          <p:cNvSpPr>
            <a:spLocks noGrp="1"/>
          </p:cNvSpPr>
          <p:nvPr>
            <p:ph type="dt" sz="half" idx="10"/>
          </p:nvPr>
        </p:nvSpPr>
        <p:spPr/>
        <p:txBody>
          <a:bodyPr/>
          <a:lstStyle/>
          <a:p>
            <a:fld id="{EA12B705-F2B3-4CA7-9A34-729D77D3A537}" type="datetimeFigureOut">
              <a:rPr lang="en-GB" smtClean="0"/>
              <a:t>10/10/2023</a:t>
            </a:fld>
            <a:endParaRPr lang="en-GB"/>
          </a:p>
        </p:txBody>
      </p:sp>
      <p:sp>
        <p:nvSpPr>
          <p:cNvPr id="6" name="Footer Placeholder 5">
            <a:extLst>
              <a:ext uri="{FF2B5EF4-FFF2-40B4-BE49-F238E27FC236}">
                <a16:creationId xmlns:a16="http://schemas.microsoft.com/office/drawing/2014/main" id="{789EF200-FB14-19C3-E108-1A4BAF29076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ECEFD37-5D93-060A-C282-34A4D856E786}"/>
              </a:ext>
            </a:extLst>
          </p:cNvPr>
          <p:cNvSpPr>
            <a:spLocks noGrp="1"/>
          </p:cNvSpPr>
          <p:nvPr>
            <p:ph type="sldNum" sz="quarter" idx="12"/>
          </p:nvPr>
        </p:nvSpPr>
        <p:spPr/>
        <p:txBody>
          <a:bodyPr/>
          <a:lstStyle/>
          <a:p>
            <a:fld id="{4C3ADB47-AFD5-4182-B7C3-C78A662500FA}" type="slidenum">
              <a:rPr lang="en-GB" smtClean="0"/>
              <a:t>‹#›</a:t>
            </a:fld>
            <a:endParaRPr lang="en-GB"/>
          </a:p>
        </p:txBody>
      </p:sp>
    </p:spTree>
    <p:extLst>
      <p:ext uri="{BB962C8B-B14F-4D97-AF65-F5344CB8AC3E}">
        <p14:creationId xmlns:p14="http://schemas.microsoft.com/office/powerpoint/2010/main" val="1821602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993C8-5371-07C1-3F6A-62922F7C0E7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227D616-28A7-03F4-C019-0009CDCD91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AAB17A-0165-B399-F1ED-7E9FA6E5597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3EC322E-6387-E707-98CE-51D8EEBD45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A2F470F-4528-2BD0-607A-4AF786BEF41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55F7F7B-3BC6-F39B-F20F-F32D5B01BC42}"/>
              </a:ext>
            </a:extLst>
          </p:cNvPr>
          <p:cNvSpPr>
            <a:spLocks noGrp="1"/>
          </p:cNvSpPr>
          <p:nvPr>
            <p:ph type="dt" sz="half" idx="10"/>
          </p:nvPr>
        </p:nvSpPr>
        <p:spPr/>
        <p:txBody>
          <a:bodyPr/>
          <a:lstStyle/>
          <a:p>
            <a:fld id="{EA12B705-F2B3-4CA7-9A34-729D77D3A537}" type="datetimeFigureOut">
              <a:rPr lang="en-GB" smtClean="0"/>
              <a:t>10/10/2023</a:t>
            </a:fld>
            <a:endParaRPr lang="en-GB"/>
          </a:p>
        </p:txBody>
      </p:sp>
      <p:sp>
        <p:nvSpPr>
          <p:cNvPr id="8" name="Footer Placeholder 7">
            <a:extLst>
              <a:ext uri="{FF2B5EF4-FFF2-40B4-BE49-F238E27FC236}">
                <a16:creationId xmlns:a16="http://schemas.microsoft.com/office/drawing/2014/main" id="{450A5648-34F7-EE38-1126-AE660F9EF71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7DBBD38-37A1-4CDE-FA38-9657EA440BD1}"/>
              </a:ext>
            </a:extLst>
          </p:cNvPr>
          <p:cNvSpPr>
            <a:spLocks noGrp="1"/>
          </p:cNvSpPr>
          <p:nvPr>
            <p:ph type="sldNum" sz="quarter" idx="12"/>
          </p:nvPr>
        </p:nvSpPr>
        <p:spPr/>
        <p:txBody>
          <a:bodyPr/>
          <a:lstStyle/>
          <a:p>
            <a:fld id="{4C3ADB47-AFD5-4182-B7C3-C78A662500FA}" type="slidenum">
              <a:rPr lang="en-GB" smtClean="0"/>
              <a:t>‹#›</a:t>
            </a:fld>
            <a:endParaRPr lang="en-GB"/>
          </a:p>
        </p:txBody>
      </p:sp>
    </p:spTree>
    <p:extLst>
      <p:ext uri="{BB962C8B-B14F-4D97-AF65-F5344CB8AC3E}">
        <p14:creationId xmlns:p14="http://schemas.microsoft.com/office/powerpoint/2010/main" val="2135162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86D5B-061A-143B-EFF3-AE45E2D0669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AFE5ECC-98E1-4F03-EB3D-097B83DDABEE}"/>
              </a:ext>
            </a:extLst>
          </p:cNvPr>
          <p:cNvSpPr>
            <a:spLocks noGrp="1"/>
          </p:cNvSpPr>
          <p:nvPr>
            <p:ph type="dt" sz="half" idx="10"/>
          </p:nvPr>
        </p:nvSpPr>
        <p:spPr/>
        <p:txBody>
          <a:bodyPr/>
          <a:lstStyle/>
          <a:p>
            <a:fld id="{EA12B705-F2B3-4CA7-9A34-729D77D3A537}" type="datetimeFigureOut">
              <a:rPr lang="en-GB" smtClean="0"/>
              <a:t>10/10/2023</a:t>
            </a:fld>
            <a:endParaRPr lang="en-GB"/>
          </a:p>
        </p:txBody>
      </p:sp>
      <p:sp>
        <p:nvSpPr>
          <p:cNvPr id="4" name="Footer Placeholder 3">
            <a:extLst>
              <a:ext uri="{FF2B5EF4-FFF2-40B4-BE49-F238E27FC236}">
                <a16:creationId xmlns:a16="http://schemas.microsoft.com/office/drawing/2014/main" id="{75F95108-1033-3BBD-6D4F-FF6D6AFEB67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0751762-9636-9F8F-9E9E-A6171682BC4B}"/>
              </a:ext>
            </a:extLst>
          </p:cNvPr>
          <p:cNvSpPr>
            <a:spLocks noGrp="1"/>
          </p:cNvSpPr>
          <p:nvPr>
            <p:ph type="sldNum" sz="quarter" idx="12"/>
          </p:nvPr>
        </p:nvSpPr>
        <p:spPr/>
        <p:txBody>
          <a:bodyPr/>
          <a:lstStyle/>
          <a:p>
            <a:fld id="{4C3ADB47-AFD5-4182-B7C3-C78A662500FA}" type="slidenum">
              <a:rPr lang="en-GB" smtClean="0"/>
              <a:t>‹#›</a:t>
            </a:fld>
            <a:endParaRPr lang="en-GB"/>
          </a:p>
        </p:txBody>
      </p:sp>
    </p:spTree>
    <p:extLst>
      <p:ext uri="{BB962C8B-B14F-4D97-AF65-F5344CB8AC3E}">
        <p14:creationId xmlns:p14="http://schemas.microsoft.com/office/powerpoint/2010/main" val="2600760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DEA0FA-9D3F-CDC6-F180-2935913C56E2}"/>
              </a:ext>
            </a:extLst>
          </p:cNvPr>
          <p:cNvSpPr>
            <a:spLocks noGrp="1"/>
          </p:cNvSpPr>
          <p:nvPr>
            <p:ph type="dt" sz="half" idx="10"/>
          </p:nvPr>
        </p:nvSpPr>
        <p:spPr/>
        <p:txBody>
          <a:bodyPr/>
          <a:lstStyle/>
          <a:p>
            <a:fld id="{EA12B705-F2B3-4CA7-9A34-729D77D3A537}" type="datetimeFigureOut">
              <a:rPr lang="en-GB" smtClean="0"/>
              <a:t>10/10/2023</a:t>
            </a:fld>
            <a:endParaRPr lang="en-GB"/>
          </a:p>
        </p:txBody>
      </p:sp>
      <p:sp>
        <p:nvSpPr>
          <p:cNvPr id="3" name="Footer Placeholder 2">
            <a:extLst>
              <a:ext uri="{FF2B5EF4-FFF2-40B4-BE49-F238E27FC236}">
                <a16:creationId xmlns:a16="http://schemas.microsoft.com/office/drawing/2014/main" id="{2593D288-0346-418C-447E-63CA2380510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C6F6C79-47CC-CC19-08BB-1DBC37D6F144}"/>
              </a:ext>
            </a:extLst>
          </p:cNvPr>
          <p:cNvSpPr>
            <a:spLocks noGrp="1"/>
          </p:cNvSpPr>
          <p:nvPr>
            <p:ph type="sldNum" sz="quarter" idx="12"/>
          </p:nvPr>
        </p:nvSpPr>
        <p:spPr/>
        <p:txBody>
          <a:bodyPr/>
          <a:lstStyle/>
          <a:p>
            <a:fld id="{4C3ADB47-AFD5-4182-B7C3-C78A662500FA}" type="slidenum">
              <a:rPr lang="en-GB" smtClean="0"/>
              <a:t>‹#›</a:t>
            </a:fld>
            <a:endParaRPr lang="en-GB"/>
          </a:p>
        </p:txBody>
      </p:sp>
    </p:spTree>
    <p:extLst>
      <p:ext uri="{BB962C8B-B14F-4D97-AF65-F5344CB8AC3E}">
        <p14:creationId xmlns:p14="http://schemas.microsoft.com/office/powerpoint/2010/main" val="1715562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0747E-1D18-0487-EEE8-A764447C66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45DAB94-44B9-FAA6-E1C9-B27D00A308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305514D-C0E3-DE18-5C82-509F27F9E3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316C8E-D347-99BB-F004-C1F792D2C5CC}"/>
              </a:ext>
            </a:extLst>
          </p:cNvPr>
          <p:cNvSpPr>
            <a:spLocks noGrp="1"/>
          </p:cNvSpPr>
          <p:nvPr>
            <p:ph type="dt" sz="half" idx="10"/>
          </p:nvPr>
        </p:nvSpPr>
        <p:spPr/>
        <p:txBody>
          <a:bodyPr/>
          <a:lstStyle/>
          <a:p>
            <a:fld id="{EA12B705-F2B3-4CA7-9A34-729D77D3A537}" type="datetimeFigureOut">
              <a:rPr lang="en-GB" smtClean="0"/>
              <a:t>10/10/2023</a:t>
            </a:fld>
            <a:endParaRPr lang="en-GB"/>
          </a:p>
        </p:txBody>
      </p:sp>
      <p:sp>
        <p:nvSpPr>
          <p:cNvPr id="6" name="Footer Placeholder 5">
            <a:extLst>
              <a:ext uri="{FF2B5EF4-FFF2-40B4-BE49-F238E27FC236}">
                <a16:creationId xmlns:a16="http://schemas.microsoft.com/office/drawing/2014/main" id="{4AFBA890-F093-9EC3-7DED-54F4C1DFF4F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E40557C-5EFA-E193-6477-D411D0582928}"/>
              </a:ext>
            </a:extLst>
          </p:cNvPr>
          <p:cNvSpPr>
            <a:spLocks noGrp="1"/>
          </p:cNvSpPr>
          <p:nvPr>
            <p:ph type="sldNum" sz="quarter" idx="12"/>
          </p:nvPr>
        </p:nvSpPr>
        <p:spPr/>
        <p:txBody>
          <a:bodyPr/>
          <a:lstStyle/>
          <a:p>
            <a:fld id="{4C3ADB47-AFD5-4182-B7C3-C78A662500FA}" type="slidenum">
              <a:rPr lang="en-GB" smtClean="0"/>
              <a:t>‹#›</a:t>
            </a:fld>
            <a:endParaRPr lang="en-GB"/>
          </a:p>
        </p:txBody>
      </p:sp>
    </p:spTree>
    <p:extLst>
      <p:ext uri="{BB962C8B-B14F-4D97-AF65-F5344CB8AC3E}">
        <p14:creationId xmlns:p14="http://schemas.microsoft.com/office/powerpoint/2010/main" val="1565482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C7C45-AFB0-C514-A0DD-52C13C7560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9AF5016-BA8D-FF59-58D4-E83443D8E6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0DD3011-0E4C-5FAE-1A1E-A6F2E0D10A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88BD18-9E77-2878-3DDF-200B5A6BD239}"/>
              </a:ext>
            </a:extLst>
          </p:cNvPr>
          <p:cNvSpPr>
            <a:spLocks noGrp="1"/>
          </p:cNvSpPr>
          <p:nvPr>
            <p:ph type="dt" sz="half" idx="10"/>
          </p:nvPr>
        </p:nvSpPr>
        <p:spPr/>
        <p:txBody>
          <a:bodyPr/>
          <a:lstStyle/>
          <a:p>
            <a:fld id="{EA12B705-F2B3-4CA7-9A34-729D77D3A537}" type="datetimeFigureOut">
              <a:rPr lang="en-GB" smtClean="0"/>
              <a:t>10/10/2023</a:t>
            </a:fld>
            <a:endParaRPr lang="en-GB"/>
          </a:p>
        </p:txBody>
      </p:sp>
      <p:sp>
        <p:nvSpPr>
          <p:cNvPr id="6" name="Footer Placeholder 5">
            <a:extLst>
              <a:ext uri="{FF2B5EF4-FFF2-40B4-BE49-F238E27FC236}">
                <a16:creationId xmlns:a16="http://schemas.microsoft.com/office/drawing/2014/main" id="{7D13156E-EE02-3241-70C0-D2D183A5E1D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69870F3-705A-CA5E-4707-FB5AE14230EF}"/>
              </a:ext>
            </a:extLst>
          </p:cNvPr>
          <p:cNvSpPr>
            <a:spLocks noGrp="1"/>
          </p:cNvSpPr>
          <p:nvPr>
            <p:ph type="sldNum" sz="quarter" idx="12"/>
          </p:nvPr>
        </p:nvSpPr>
        <p:spPr/>
        <p:txBody>
          <a:bodyPr/>
          <a:lstStyle/>
          <a:p>
            <a:fld id="{4C3ADB47-AFD5-4182-B7C3-C78A662500FA}" type="slidenum">
              <a:rPr lang="en-GB" smtClean="0"/>
              <a:t>‹#›</a:t>
            </a:fld>
            <a:endParaRPr lang="en-GB"/>
          </a:p>
        </p:txBody>
      </p:sp>
    </p:spTree>
    <p:extLst>
      <p:ext uri="{BB962C8B-B14F-4D97-AF65-F5344CB8AC3E}">
        <p14:creationId xmlns:p14="http://schemas.microsoft.com/office/powerpoint/2010/main" val="2964060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4B23CA-98BF-7B0B-8E25-012618D962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4E6DFDB-4D20-09F8-0299-D54FA34CE6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637370D-6B72-0610-4C3A-7B887C60CD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12B705-F2B3-4CA7-9A34-729D77D3A537}" type="datetimeFigureOut">
              <a:rPr lang="en-GB" smtClean="0"/>
              <a:t>10/10/2023</a:t>
            </a:fld>
            <a:endParaRPr lang="en-GB"/>
          </a:p>
        </p:txBody>
      </p:sp>
      <p:sp>
        <p:nvSpPr>
          <p:cNvPr id="5" name="Footer Placeholder 4">
            <a:extLst>
              <a:ext uri="{FF2B5EF4-FFF2-40B4-BE49-F238E27FC236}">
                <a16:creationId xmlns:a16="http://schemas.microsoft.com/office/drawing/2014/main" id="{9EC658BA-5718-6ECB-FB09-8E7A07EE39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73BD7D2-8F81-812B-4DC1-2A4DE1B9F1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3ADB47-AFD5-4182-B7C3-C78A662500FA}" type="slidenum">
              <a:rPr lang="en-GB" smtClean="0"/>
              <a:t>‹#›</a:t>
            </a:fld>
            <a:endParaRPr lang="en-GB"/>
          </a:p>
        </p:txBody>
      </p:sp>
    </p:spTree>
    <p:extLst>
      <p:ext uri="{BB962C8B-B14F-4D97-AF65-F5344CB8AC3E}">
        <p14:creationId xmlns:p14="http://schemas.microsoft.com/office/powerpoint/2010/main" val="24879243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3.png"/><Relationship Id="rId7"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4F9F1"/>
        </a:solidFill>
        <a:effectLst/>
      </p:bgPr>
    </p:bg>
    <p:spTree>
      <p:nvGrpSpPr>
        <p:cNvPr id="1" name=""/>
        <p:cNvGrpSpPr/>
        <p:nvPr/>
      </p:nvGrpSpPr>
      <p:grpSpPr>
        <a:xfrm>
          <a:off x="0" y="0"/>
          <a:ext cx="0" cy="0"/>
          <a:chOff x="0" y="0"/>
          <a:chExt cx="0" cy="0"/>
        </a:xfrm>
      </p:grpSpPr>
      <p:sp>
        <p:nvSpPr>
          <p:cNvPr id="2" name="AutoShape 2"/>
          <p:cNvSpPr/>
          <p:nvPr/>
        </p:nvSpPr>
        <p:spPr>
          <a:xfrm>
            <a:off x="1696069" y="1492941"/>
            <a:ext cx="10495931" cy="4035329"/>
          </a:xfrm>
          <a:prstGeom prst="rect">
            <a:avLst/>
          </a:prstGeom>
          <a:solidFill>
            <a:srgbClr val="6B948C">
              <a:alpha val="84706"/>
            </a:srgbClr>
          </a:solidFill>
        </p:spPr>
      </p:sp>
      <p:sp>
        <p:nvSpPr>
          <p:cNvPr id="3" name="AutoShape 3"/>
          <p:cNvSpPr/>
          <p:nvPr/>
        </p:nvSpPr>
        <p:spPr>
          <a:xfrm>
            <a:off x="847726" y="3830164"/>
            <a:ext cx="13827" cy="3027836"/>
          </a:xfrm>
          <a:prstGeom prst="rect">
            <a:avLst/>
          </a:prstGeom>
          <a:solidFill>
            <a:srgbClr val="50606D"/>
          </a:solidFill>
        </p:spPr>
      </p:sp>
      <p:sp>
        <p:nvSpPr>
          <p:cNvPr id="7" name="TextBox 7"/>
          <p:cNvSpPr txBox="1"/>
          <p:nvPr/>
        </p:nvSpPr>
        <p:spPr>
          <a:xfrm>
            <a:off x="5842001" y="2462584"/>
            <a:ext cx="5966272" cy="1487587"/>
          </a:xfrm>
          <a:prstGeom prst="rect">
            <a:avLst/>
          </a:prstGeom>
        </p:spPr>
        <p:txBody>
          <a:bodyPr wrap="square" lIns="0" tIns="0" rIns="0" bIns="0" rtlCol="0" anchor="t">
            <a:spAutoFit/>
          </a:bodyPr>
          <a:lstStyle/>
          <a:p>
            <a:pPr algn="ctr">
              <a:lnSpc>
                <a:spcPts val="5840"/>
              </a:lnSpc>
            </a:pPr>
            <a:r>
              <a:rPr lang="en-US" sz="4866" dirty="0">
                <a:solidFill>
                  <a:srgbClr val="FEFFFF"/>
                </a:solidFill>
                <a:latin typeface="ISHALinkpen Join" panose="03050602040000000000" pitchFamily="66" charset="0"/>
                <a:ea typeface="ISHALinkpen Join" panose="03050602040000000000" pitchFamily="66" charset="0"/>
              </a:rPr>
              <a:t>Parent Phonics Workshop</a:t>
            </a:r>
          </a:p>
        </p:txBody>
      </p:sp>
      <p:sp>
        <p:nvSpPr>
          <p:cNvPr id="9" name="TextBox 9"/>
          <p:cNvSpPr txBox="1"/>
          <p:nvPr/>
        </p:nvSpPr>
        <p:spPr>
          <a:xfrm rot="-5400000">
            <a:off x="-1169940" y="2237530"/>
            <a:ext cx="4035329" cy="322268"/>
          </a:xfrm>
          <a:prstGeom prst="rect">
            <a:avLst/>
          </a:prstGeom>
        </p:spPr>
        <p:txBody>
          <a:bodyPr wrap="square" lIns="0" tIns="0" rIns="0" bIns="0" rtlCol="0" anchor="t">
            <a:spAutoFit/>
          </a:bodyPr>
          <a:lstStyle/>
          <a:p>
            <a:pPr algn="r">
              <a:lnSpc>
                <a:spcPts val="2560"/>
              </a:lnSpc>
            </a:pPr>
            <a:r>
              <a:rPr lang="en-US" sz="2133" spc="235" dirty="0">
                <a:solidFill>
                  <a:srgbClr val="4F5256"/>
                </a:solidFill>
                <a:latin typeface="Montserrat Classic"/>
              </a:rPr>
              <a:t>Tuesday 10</a:t>
            </a:r>
            <a:r>
              <a:rPr lang="en-US" sz="2133" spc="235" baseline="30000" dirty="0">
                <a:solidFill>
                  <a:srgbClr val="4F5256"/>
                </a:solidFill>
                <a:latin typeface="Montserrat Classic"/>
              </a:rPr>
              <a:t>th</a:t>
            </a:r>
            <a:r>
              <a:rPr lang="en-US" sz="2133" spc="235" dirty="0">
                <a:solidFill>
                  <a:srgbClr val="4F5256"/>
                </a:solidFill>
                <a:latin typeface="Montserrat Classic"/>
              </a:rPr>
              <a:t> October 2023</a:t>
            </a:r>
          </a:p>
        </p:txBody>
      </p:sp>
      <p:pic>
        <p:nvPicPr>
          <p:cNvPr id="8" name="Picture 7">
            <a:extLst>
              <a:ext uri="{FF2B5EF4-FFF2-40B4-BE49-F238E27FC236}">
                <a16:creationId xmlns:a16="http://schemas.microsoft.com/office/drawing/2014/main" id="{9CD83912-8D51-6471-EDD8-6AE16454F95D}"/>
              </a:ext>
            </a:extLst>
          </p:cNvPr>
          <p:cNvPicPr>
            <a:picLocks noChangeAspect="1"/>
          </p:cNvPicPr>
          <p:nvPr/>
        </p:nvPicPr>
        <p:blipFill>
          <a:blip r:embed="rId3"/>
          <a:stretch>
            <a:fillRect/>
          </a:stretch>
        </p:blipFill>
        <p:spPr>
          <a:xfrm>
            <a:off x="2923082" y="2129827"/>
            <a:ext cx="2535192" cy="2598346"/>
          </a:xfrm>
          <a:prstGeom prst="rect">
            <a:avLst/>
          </a:prstGeom>
        </p:spPr>
      </p:pic>
      <p:pic>
        <p:nvPicPr>
          <p:cNvPr id="5" name="Picture 4" descr="A logo with white text&#10;&#10;Description automatically generated">
            <a:extLst>
              <a:ext uri="{FF2B5EF4-FFF2-40B4-BE49-F238E27FC236}">
                <a16:creationId xmlns:a16="http://schemas.microsoft.com/office/drawing/2014/main" id="{BEC825C9-C8BD-CC22-8835-C2E97FD5F4C0}"/>
              </a:ext>
            </a:extLst>
          </p:cNvPr>
          <p:cNvPicPr>
            <a:picLocks noChangeAspect="1"/>
          </p:cNvPicPr>
          <p:nvPr/>
        </p:nvPicPr>
        <p:blipFill>
          <a:blip r:embed="rId4"/>
          <a:stretch>
            <a:fillRect/>
          </a:stretch>
        </p:blipFill>
        <p:spPr>
          <a:xfrm>
            <a:off x="10259298" y="90889"/>
            <a:ext cx="1933575" cy="109537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4F9F1"/>
        </a:solidFill>
        <a:effectLst/>
      </p:bgPr>
    </p:bg>
    <p:spTree>
      <p:nvGrpSpPr>
        <p:cNvPr id="1" name=""/>
        <p:cNvGrpSpPr/>
        <p:nvPr/>
      </p:nvGrpSpPr>
      <p:grpSpPr>
        <a:xfrm>
          <a:off x="0" y="0"/>
          <a:ext cx="0" cy="0"/>
          <a:chOff x="0" y="0"/>
          <a:chExt cx="0" cy="0"/>
        </a:xfrm>
      </p:grpSpPr>
      <p:sp>
        <p:nvSpPr>
          <p:cNvPr id="2" name="AutoShape 2"/>
          <p:cNvSpPr/>
          <p:nvPr/>
        </p:nvSpPr>
        <p:spPr>
          <a:xfrm>
            <a:off x="10160" y="-89613"/>
            <a:ext cx="12192000" cy="877013"/>
          </a:xfrm>
          <a:prstGeom prst="rect">
            <a:avLst/>
          </a:prstGeom>
          <a:solidFill>
            <a:srgbClr val="6B948C">
              <a:alpha val="80784"/>
            </a:srgbClr>
          </a:solidFill>
        </p:spPr>
      </p:sp>
      <p:pic>
        <p:nvPicPr>
          <p:cNvPr id="3" name="Picture 3"/>
          <p:cNvPicPr>
            <a:picLocks noChangeAspect="1"/>
          </p:cNvPicPr>
          <p:nvPr/>
        </p:nvPicPr>
        <p:blipFill>
          <a:blip r:embed="rId3">
            <a:alphaModFix amt="46000"/>
          </a:blip>
          <a:srcRect/>
          <a:stretch>
            <a:fillRect/>
          </a:stretch>
        </p:blipFill>
        <p:spPr>
          <a:xfrm>
            <a:off x="1778000" y="1193800"/>
            <a:ext cx="6477421" cy="5231192"/>
          </a:xfrm>
          <a:prstGeom prst="rect">
            <a:avLst/>
          </a:prstGeom>
        </p:spPr>
      </p:pic>
      <p:sp>
        <p:nvSpPr>
          <p:cNvPr id="4" name="TextBox 3">
            <a:extLst>
              <a:ext uri="{FF2B5EF4-FFF2-40B4-BE49-F238E27FC236}">
                <a16:creationId xmlns:a16="http://schemas.microsoft.com/office/drawing/2014/main" id="{BE448FBA-D413-4D4B-9E0E-246C7BE46304}"/>
              </a:ext>
            </a:extLst>
          </p:cNvPr>
          <p:cNvSpPr txBox="1"/>
          <p:nvPr/>
        </p:nvSpPr>
        <p:spPr>
          <a:xfrm>
            <a:off x="1981200" y="82111"/>
            <a:ext cx="8483600" cy="564322"/>
          </a:xfrm>
          <a:prstGeom prst="rect">
            <a:avLst/>
          </a:prstGeom>
          <a:noFill/>
        </p:spPr>
        <p:txBody>
          <a:bodyPr wrap="square" rtlCol="0">
            <a:spAutoFit/>
          </a:bodyPr>
          <a:lstStyle/>
          <a:p>
            <a:pPr algn="ctr"/>
            <a:r>
              <a:rPr lang="en-US" sz="3067" b="1" dirty="0">
                <a:solidFill>
                  <a:schemeClr val="bg1"/>
                </a:solidFill>
                <a:latin typeface="ISHALinkpen Join" panose="03050602040000000000" pitchFamily="66" charset="0"/>
                <a:ea typeface="ISHALinkpen Join" panose="03050602040000000000" pitchFamily="66" charset="0"/>
                <a:cs typeface="Ebrima" panose="02000000000000000000" pitchFamily="2" charset="0"/>
              </a:rPr>
              <a:t>P</a:t>
            </a:r>
            <a:r>
              <a:rPr lang="en-GB" sz="3067" b="1" dirty="0" err="1">
                <a:solidFill>
                  <a:schemeClr val="bg1"/>
                </a:solidFill>
                <a:latin typeface="ISHALinkpen Join" panose="03050602040000000000" pitchFamily="66" charset="0"/>
                <a:ea typeface="ISHALinkpen Join" panose="03050602040000000000" pitchFamily="66" charset="0"/>
                <a:cs typeface="Ebrima" panose="02000000000000000000" pitchFamily="2" charset="0"/>
              </a:rPr>
              <a:t>arent</a:t>
            </a:r>
            <a:r>
              <a:rPr lang="en-GB" sz="3067" b="1" dirty="0">
                <a:solidFill>
                  <a:schemeClr val="bg1"/>
                </a:solidFill>
                <a:latin typeface="ISHALinkpen Join" panose="03050602040000000000" pitchFamily="66" charset="0"/>
                <a:ea typeface="ISHALinkpen Join" panose="03050602040000000000" pitchFamily="66" charset="0"/>
                <a:cs typeface="Ebrima" panose="02000000000000000000" pitchFamily="2" charset="0"/>
              </a:rPr>
              <a:t> Phonics Workshop</a:t>
            </a:r>
          </a:p>
        </p:txBody>
      </p:sp>
      <p:pic>
        <p:nvPicPr>
          <p:cNvPr id="6" name="Picture 5">
            <a:extLst>
              <a:ext uri="{FF2B5EF4-FFF2-40B4-BE49-F238E27FC236}">
                <a16:creationId xmlns:a16="http://schemas.microsoft.com/office/drawing/2014/main" id="{B31774A5-5EA8-3A9D-3329-17197888013D}"/>
              </a:ext>
            </a:extLst>
          </p:cNvPr>
          <p:cNvPicPr>
            <a:picLocks noChangeAspect="1"/>
          </p:cNvPicPr>
          <p:nvPr/>
        </p:nvPicPr>
        <p:blipFill>
          <a:blip r:embed="rId4"/>
          <a:stretch>
            <a:fillRect/>
          </a:stretch>
        </p:blipFill>
        <p:spPr>
          <a:xfrm>
            <a:off x="3184984" y="1849498"/>
            <a:ext cx="5070437" cy="4751753"/>
          </a:xfrm>
          <a:prstGeom prst="rect">
            <a:avLst/>
          </a:prstGeom>
        </p:spPr>
      </p:pic>
      <p:sp>
        <p:nvSpPr>
          <p:cNvPr id="8" name="TextBox 7">
            <a:extLst>
              <a:ext uri="{FF2B5EF4-FFF2-40B4-BE49-F238E27FC236}">
                <a16:creationId xmlns:a16="http://schemas.microsoft.com/office/drawing/2014/main" id="{AF31501C-DC12-0F6D-ED98-D964753ABD63}"/>
              </a:ext>
            </a:extLst>
          </p:cNvPr>
          <p:cNvSpPr txBox="1"/>
          <p:nvPr/>
        </p:nvSpPr>
        <p:spPr>
          <a:xfrm>
            <a:off x="2760061" y="1019521"/>
            <a:ext cx="6099242" cy="597856"/>
          </a:xfrm>
          <a:prstGeom prst="rect">
            <a:avLst/>
          </a:prstGeom>
          <a:noFill/>
        </p:spPr>
        <p:txBody>
          <a:bodyPr wrap="square">
            <a:spAutoFit/>
          </a:bodyPr>
          <a:lstStyle/>
          <a:p>
            <a:pPr marL="0" lvl="0" indent="0" algn="ctr" rtl="0">
              <a:lnSpc>
                <a:spcPct val="90000"/>
              </a:lnSpc>
              <a:spcBef>
                <a:spcPts val="0"/>
              </a:spcBef>
              <a:spcAft>
                <a:spcPts val="0"/>
              </a:spcAft>
              <a:buClr>
                <a:schemeClr val="dk1"/>
              </a:buClr>
              <a:buSzPts val="2800"/>
              <a:buNone/>
            </a:pPr>
            <a:r>
              <a:rPr lang="en-GB" sz="1800" b="1" u="sng" dirty="0">
                <a:latin typeface="ISHALinkpen Join" panose="03050602040000000000" pitchFamily="66" charset="0"/>
                <a:ea typeface="ISHALinkpen Join" panose="03050602040000000000" pitchFamily="66" charset="0"/>
                <a:cs typeface="Comic Sans MS"/>
                <a:sym typeface="Comic Sans MS"/>
              </a:rPr>
              <a:t>Progression of phonics teaching in Reception.</a:t>
            </a:r>
          </a:p>
          <a:p>
            <a:pPr marL="0" lvl="0" indent="0" algn="ctr" rtl="0">
              <a:lnSpc>
                <a:spcPct val="90000"/>
              </a:lnSpc>
              <a:spcBef>
                <a:spcPts val="0"/>
              </a:spcBef>
              <a:spcAft>
                <a:spcPts val="0"/>
              </a:spcAft>
              <a:buClr>
                <a:schemeClr val="dk1"/>
              </a:buClr>
              <a:buSzPts val="2800"/>
              <a:buNone/>
            </a:pPr>
            <a:r>
              <a:rPr lang="en-GB" b="1" u="sng" dirty="0">
                <a:latin typeface="ISHALinkpen Join" panose="03050602040000000000" pitchFamily="66" charset="0"/>
                <a:ea typeface="ISHALinkpen Join" panose="03050602040000000000" pitchFamily="66" charset="0"/>
                <a:cs typeface="Comic Sans MS"/>
                <a:sym typeface="Comic Sans MS"/>
              </a:rPr>
              <a:t>You can view this on our website.</a:t>
            </a:r>
            <a:endParaRPr lang="en-GB" sz="1800" b="1" u="sng" dirty="0">
              <a:latin typeface="ISHALinkpen Join" panose="03050602040000000000" pitchFamily="66" charset="0"/>
              <a:ea typeface="ISHALinkpen Join" panose="03050602040000000000" pitchFamily="66" charset="0"/>
              <a:cs typeface="Comic Sans MS"/>
              <a:sym typeface="Comic Sans MS"/>
            </a:endParaRPr>
          </a:p>
        </p:txBody>
      </p:sp>
    </p:spTree>
    <p:extLst>
      <p:ext uri="{BB962C8B-B14F-4D97-AF65-F5344CB8AC3E}">
        <p14:creationId xmlns:p14="http://schemas.microsoft.com/office/powerpoint/2010/main" val="8736397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4F9F1"/>
        </a:solidFill>
        <a:effectLst/>
      </p:bgPr>
    </p:bg>
    <p:spTree>
      <p:nvGrpSpPr>
        <p:cNvPr id="1" name=""/>
        <p:cNvGrpSpPr/>
        <p:nvPr/>
      </p:nvGrpSpPr>
      <p:grpSpPr>
        <a:xfrm>
          <a:off x="0" y="0"/>
          <a:ext cx="0" cy="0"/>
          <a:chOff x="0" y="0"/>
          <a:chExt cx="0" cy="0"/>
        </a:xfrm>
      </p:grpSpPr>
      <p:sp>
        <p:nvSpPr>
          <p:cNvPr id="2" name="AutoShape 2"/>
          <p:cNvSpPr/>
          <p:nvPr/>
        </p:nvSpPr>
        <p:spPr>
          <a:xfrm>
            <a:off x="10160" y="-89613"/>
            <a:ext cx="12192000" cy="877013"/>
          </a:xfrm>
          <a:prstGeom prst="rect">
            <a:avLst/>
          </a:prstGeom>
          <a:solidFill>
            <a:srgbClr val="6B948C">
              <a:alpha val="80784"/>
            </a:srgbClr>
          </a:solidFill>
        </p:spPr>
      </p:sp>
      <p:pic>
        <p:nvPicPr>
          <p:cNvPr id="3" name="Picture 3"/>
          <p:cNvPicPr>
            <a:picLocks noChangeAspect="1"/>
          </p:cNvPicPr>
          <p:nvPr/>
        </p:nvPicPr>
        <p:blipFill>
          <a:blip r:embed="rId3">
            <a:alphaModFix amt="46000"/>
          </a:blip>
          <a:srcRect/>
          <a:stretch>
            <a:fillRect/>
          </a:stretch>
        </p:blipFill>
        <p:spPr>
          <a:xfrm>
            <a:off x="1778000" y="1193800"/>
            <a:ext cx="6477421" cy="5231192"/>
          </a:xfrm>
          <a:prstGeom prst="rect">
            <a:avLst/>
          </a:prstGeom>
        </p:spPr>
      </p:pic>
      <p:sp>
        <p:nvSpPr>
          <p:cNvPr id="4" name="TextBox 3">
            <a:extLst>
              <a:ext uri="{FF2B5EF4-FFF2-40B4-BE49-F238E27FC236}">
                <a16:creationId xmlns:a16="http://schemas.microsoft.com/office/drawing/2014/main" id="{BE448FBA-D413-4D4B-9E0E-246C7BE46304}"/>
              </a:ext>
            </a:extLst>
          </p:cNvPr>
          <p:cNvSpPr txBox="1"/>
          <p:nvPr/>
        </p:nvSpPr>
        <p:spPr>
          <a:xfrm>
            <a:off x="1981200" y="82111"/>
            <a:ext cx="8483600" cy="564322"/>
          </a:xfrm>
          <a:prstGeom prst="rect">
            <a:avLst/>
          </a:prstGeom>
          <a:noFill/>
        </p:spPr>
        <p:txBody>
          <a:bodyPr wrap="square" rtlCol="0">
            <a:spAutoFit/>
          </a:bodyPr>
          <a:lstStyle/>
          <a:p>
            <a:pPr algn="ctr"/>
            <a:r>
              <a:rPr lang="en-US" sz="3067" b="1" dirty="0">
                <a:solidFill>
                  <a:schemeClr val="bg1"/>
                </a:solidFill>
                <a:latin typeface="ISHALinkpen Join" panose="03050602040000000000" pitchFamily="66" charset="0"/>
                <a:ea typeface="ISHALinkpen Join" panose="03050602040000000000" pitchFamily="66" charset="0"/>
                <a:cs typeface="Ebrima" panose="02000000000000000000" pitchFamily="2" charset="0"/>
              </a:rPr>
              <a:t>P</a:t>
            </a:r>
            <a:r>
              <a:rPr lang="en-GB" sz="3067" b="1" dirty="0" err="1">
                <a:solidFill>
                  <a:schemeClr val="bg1"/>
                </a:solidFill>
                <a:latin typeface="ISHALinkpen Join" panose="03050602040000000000" pitchFamily="66" charset="0"/>
                <a:ea typeface="ISHALinkpen Join" panose="03050602040000000000" pitchFamily="66" charset="0"/>
                <a:cs typeface="Ebrima" panose="02000000000000000000" pitchFamily="2" charset="0"/>
              </a:rPr>
              <a:t>arent</a:t>
            </a:r>
            <a:r>
              <a:rPr lang="en-GB" sz="3067" b="1" dirty="0">
                <a:solidFill>
                  <a:schemeClr val="bg1"/>
                </a:solidFill>
                <a:latin typeface="ISHALinkpen Join" panose="03050602040000000000" pitchFamily="66" charset="0"/>
                <a:ea typeface="ISHALinkpen Join" panose="03050602040000000000" pitchFamily="66" charset="0"/>
                <a:cs typeface="Ebrima" panose="02000000000000000000" pitchFamily="2" charset="0"/>
              </a:rPr>
              <a:t> Phonics Workshop</a:t>
            </a:r>
          </a:p>
        </p:txBody>
      </p:sp>
      <p:pic>
        <p:nvPicPr>
          <p:cNvPr id="6" name="Picture 5">
            <a:extLst>
              <a:ext uri="{FF2B5EF4-FFF2-40B4-BE49-F238E27FC236}">
                <a16:creationId xmlns:a16="http://schemas.microsoft.com/office/drawing/2014/main" id="{605F7432-5422-600F-F5E9-050D8582480F}"/>
              </a:ext>
            </a:extLst>
          </p:cNvPr>
          <p:cNvPicPr>
            <a:picLocks noChangeAspect="1"/>
          </p:cNvPicPr>
          <p:nvPr/>
        </p:nvPicPr>
        <p:blipFill>
          <a:blip r:embed="rId4"/>
          <a:stretch>
            <a:fillRect/>
          </a:stretch>
        </p:blipFill>
        <p:spPr>
          <a:xfrm>
            <a:off x="4566932" y="787400"/>
            <a:ext cx="2658086" cy="963251"/>
          </a:xfrm>
          <a:prstGeom prst="rect">
            <a:avLst/>
          </a:prstGeom>
        </p:spPr>
      </p:pic>
      <p:sp>
        <p:nvSpPr>
          <p:cNvPr id="8" name="TextBox 7">
            <a:extLst>
              <a:ext uri="{FF2B5EF4-FFF2-40B4-BE49-F238E27FC236}">
                <a16:creationId xmlns:a16="http://schemas.microsoft.com/office/drawing/2014/main" id="{24E0A82B-9910-48DC-6DAB-0F3E57B2A0EB}"/>
              </a:ext>
            </a:extLst>
          </p:cNvPr>
          <p:cNvSpPr txBox="1"/>
          <p:nvPr/>
        </p:nvSpPr>
        <p:spPr>
          <a:xfrm>
            <a:off x="1095376" y="2093476"/>
            <a:ext cx="10391774" cy="3139321"/>
          </a:xfrm>
          <a:prstGeom prst="rect">
            <a:avLst/>
          </a:prstGeom>
          <a:noFill/>
        </p:spPr>
        <p:txBody>
          <a:bodyPr wrap="square">
            <a:spAutoFit/>
          </a:bodyPr>
          <a:lstStyle/>
          <a:p>
            <a:pPr marL="0" marR="0" lvl="0" indent="0" algn="l" rtl="0">
              <a:lnSpc>
                <a:spcPct val="100000"/>
              </a:lnSpc>
              <a:spcBef>
                <a:spcPts val="0"/>
              </a:spcBef>
              <a:spcAft>
                <a:spcPts val="0"/>
              </a:spcAft>
              <a:buClr>
                <a:srgbClr val="000000"/>
              </a:buClr>
              <a:buSzPts val="2800"/>
              <a:buFont typeface="Arial"/>
              <a:buNone/>
            </a:pPr>
            <a:endParaRPr lang="en-US" sz="1800" b="0" i="0" u="none" strike="noStrike" cap="none" dirty="0">
              <a:solidFill>
                <a:schemeClr val="tx1"/>
              </a:solidFill>
              <a:latin typeface="ISHALinkpen Join" panose="03050602040000000000" pitchFamily="66" charset="0"/>
              <a:ea typeface="ISHALinkpen Join" panose="03050602040000000000" pitchFamily="66" charset="0"/>
              <a:cs typeface="Comic Sans MS"/>
              <a:sym typeface="Comic Sans MS"/>
            </a:endParaRPr>
          </a:p>
          <a:p>
            <a:pPr marL="285750" marR="0" lvl="0" indent="-285750" algn="l" rtl="0">
              <a:lnSpc>
                <a:spcPct val="100000"/>
              </a:lnSpc>
              <a:spcBef>
                <a:spcPts val="0"/>
              </a:spcBef>
              <a:spcAft>
                <a:spcPts val="0"/>
              </a:spcAft>
              <a:buClr>
                <a:srgbClr val="000000"/>
              </a:buClr>
              <a:buSzPts val="2800"/>
              <a:buFontTx/>
              <a:buChar char="-"/>
            </a:pPr>
            <a:r>
              <a:rPr lang="en-US" sz="1800" b="0" i="0" u="none" strike="noStrike" cap="none" dirty="0">
                <a:solidFill>
                  <a:schemeClr val="tx1"/>
                </a:solidFill>
                <a:latin typeface="ISHALinkpen Join" panose="03050602040000000000" pitchFamily="66" charset="0"/>
                <a:ea typeface="ISHALinkpen Join" panose="03050602040000000000" pitchFamily="66" charset="0"/>
                <a:cs typeface="Comic Sans MS"/>
                <a:sym typeface="Comic Sans MS"/>
              </a:rPr>
              <a:t>Children begin with wordless books.  These are the foundation to understanding books, developing great language skills and teach children the layout of books and how to handle books.  Can your child tell you what is going on in the book using full clear sentences?</a:t>
            </a:r>
          </a:p>
          <a:p>
            <a:pPr marL="285750" marR="0" lvl="0" indent="-285750" algn="l" rtl="0">
              <a:lnSpc>
                <a:spcPct val="100000"/>
              </a:lnSpc>
              <a:spcBef>
                <a:spcPts val="0"/>
              </a:spcBef>
              <a:spcAft>
                <a:spcPts val="0"/>
              </a:spcAft>
              <a:buClr>
                <a:srgbClr val="000000"/>
              </a:buClr>
              <a:buSzPts val="2800"/>
              <a:buFontTx/>
              <a:buChar char="-"/>
            </a:pPr>
            <a:endParaRPr lang="en-US" dirty="0">
              <a:latin typeface="ISHALinkpen Join" panose="03050602040000000000" pitchFamily="66" charset="0"/>
              <a:ea typeface="ISHALinkpen Join" panose="03050602040000000000" pitchFamily="66" charset="0"/>
              <a:sym typeface="Comic Sans MS"/>
            </a:endParaRPr>
          </a:p>
          <a:p>
            <a:pPr marL="285750" indent="-285750">
              <a:buClr>
                <a:srgbClr val="000000"/>
              </a:buClr>
              <a:buSzPts val="2800"/>
              <a:buFontTx/>
              <a:buChar char="-"/>
            </a:pPr>
            <a:r>
              <a:rPr lang="en-US" sz="1800" b="0" i="0" u="none" strike="noStrike" cap="none" dirty="0">
                <a:solidFill>
                  <a:schemeClr val="tx1"/>
                </a:solidFill>
                <a:latin typeface="ISHALinkpen Join" panose="03050602040000000000" pitchFamily="66" charset="0"/>
                <a:ea typeface="ISHALinkpen Join" panose="03050602040000000000" pitchFamily="66" charset="0"/>
                <a:cs typeface="Comic Sans MS"/>
                <a:sym typeface="Comic Sans MS"/>
              </a:rPr>
              <a:t>Once children have secure knowledge of a number of GPC’s (Grapheme Phoneme Correspondences) and are confidently blending, they will be ready to read books.  Books correspond to the letters and sounds children have learnt in class. </a:t>
            </a:r>
          </a:p>
          <a:p>
            <a:pPr marL="285750" marR="0" lvl="0" indent="-285750" algn="l" rtl="0">
              <a:lnSpc>
                <a:spcPct val="100000"/>
              </a:lnSpc>
              <a:spcBef>
                <a:spcPts val="0"/>
              </a:spcBef>
              <a:spcAft>
                <a:spcPts val="0"/>
              </a:spcAft>
              <a:buClr>
                <a:srgbClr val="000000"/>
              </a:buClr>
              <a:buSzPts val="2800"/>
              <a:buFontTx/>
              <a:buChar char="-"/>
            </a:pPr>
            <a:endParaRPr lang="en-US" sz="1800" b="0" i="0" u="none" strike="noStrike" cap="none" dirty="0">
              <a:solidFill>
                <a:schemeClr val="tx1"/>
              </a:solidFill>
              <a:latin typeface="ISHALinkpen Join" panose="03050602040000000000" pitchFamily="66" charset="0"/>
              <a:ea typeface="ISHALinkpen Join" panose="03050602040000000000" pitchFamily="66" charset="0"/>
              <a:sym typeface="Arial"/>
            </a:endParaRPr>
          </a:p>
        </p:txBody>
      </p:sp>
      <p:pic>
        <p:nvPicPr>
          <p:cNvPr id="9" name="Picture 8">
            <a:extLst>
              <a:ext uri="{FF2B5EF4-FFF2-40B4-BE49-F238E27FC236}">
                <a16:creationId xmlns:a16="http://schemas.microsoft.com/office/drawing/2014/main" id="{86CF97EF-D73C-5B9F-59AD-A4EA14DB12D6}"/>
              </a:ext>
            </a:extLst>
          </p:cNvPr>
          <p:cNvPicPr>
            <a:picLocks noChangeAspect="1"/>
          </p:cNvPicPr>
          <p:nvPr/>
        </p:nvPicPr>
        <p:blipFill>
          <a:blip r:embed="rId5"/>
          <a:stretch>
            <a:fillRect/>
          </a:stretch>
        </p:blipFill>
        <p:spPr>
          <a:xfrm>
            <a:off x="5337175" y="4912353"/>
            <a:ext cx="1771650" cy="1675981"/>
          </a:xfrm>
          <a:prstGeom prst="rect">
            <a:avLst/>
          </a:prstGeom>
        </p:spPr>
      </p:pic>
      <p:pic>
        <p:nvPicPr>
          <p:cNvPr id="10" name="Picture 9">
            <a:extLst>
              <a:ext uri="{FF2B5EF4-FFF2-40B4-BE49-F238E27FC236}">
                <a16:creationId xmlns:a16="http://schemas.microsoft.com/office/drawing/2014/main" id="{CCFE3C2E-0F6C-E0FD-AAC7-306AB27325F0}"/>
              </a:ext>
            </a:extLst>
          </p:cNvPr>
          <p:cNvPicPr>
            <a:picLocks noChangeAspect="1"/>
          </p:cNvPicPr>
          <p:nvPr/>
        </p:nvPicPr>
        <p:blipFill>
          <a:blip r:embed="rId6"/>
          <a:stretch>
            <a:fillRect/>
          </a:stretch>
        </p:blipFill>
        <p:spPr>
          <a:xfrm>
            <a:off x="9775804" y="4899327"/>
            <a:ext cx="1771649" cy="1675980"/>
          </a:xfrm>
          <a:prstGeom prst="rect">
            <a:avLst/>
          </a:prstGeom>
        </p:spPr>
      </p:pic>
      <p:pic>
        <p:nvPicPr>
          <p:cNvPr id="11" name="Picture 10">
            <a:extLst>
              <a:ext uri="{FF2B5EF4-FFF2-40B4-BE49-F238E27FC236}">
                <a16:creationId xmlns:a16="http://schemas.microsoft.com/office/drawing/2014/main" id="{DE763E98-8501-DD61-35B3-495DEE845909}"/>
              </a:ext>
            </a:extLst>
          </p:cNvPr>
          <p:cNvPicPr>
            <a:picLocks noChangeAspect="1"/>
          </p:cNvPicPr>
          <p:nvPr/>
        </p:nvPicPr>
        <p:blipFill>
          <a:blip r:embed="rId7"/>
          <a:stretch>
            <a:fillRect/>
          </a:stretch>
        </p:blipFill>
        <p:spPr>
          <a:xfrm>
            <a:off x="7480511" y="4899327"/>
            <a:ext cx="1771650" cy="1675981"/>
          </a:xfrm>
          <a:prstGeom prst="rect">
            <a:avLst/>
          </a:prstGeom>
        </p:spPr>
      </p:pic>
      <p:pic>
        <p:nvPicPr>
          <p:cNvPr id="12" name="Picture 11">
            <a:extLst>
              <a:ext uri="{FF2B5EF4-FFF2-40B4-BE49-F238E27FC236}">
                <a16:creationId xmlns:a16="http://schemas.microsoft.com/office/drawing/2014/main" id="{32EAEA49-57EA-FBA2-31C9-301A93D1E394}"/>
              </a:ext>
            </a:extLst>
          </p:cNvPr>
          <p:cNvPicPr>
            <a:picLocks noChangeAspect="1"/>
          </p:cNvPicPr>
          <p:nvPr/>
        </p:nvPicPr>
        <p:blipFill>
          <a:blip r:embed="rId8"/>
          <a:stretch>
            <a:fillRect/>
          </a:stretch>
        </p:blipFill>
        <p:spPr>
          <a:xfrm>
            <a:off x="704850" y="4912353"/>
            <a:ext cx="1782022" cy="1721433"/>
          </a:xfrm>
          <a:prstGeom prst="rect">
            <a:avLst/>
          </a:prstGeom>
        </p:spPr>
      </p:pic>
      <p:pic>
        <p:nvPicPr>
          <p:cNvPr id="13" name="Picture 12">
            <a:extLst>
              <a:ext uri="{FF2B5EF4-FFF2-40B4-BE49-F238E27FC236}">
                <a16:creationId xmlns:a16="http://schemas.microsoft.com/office/drawing/2014/main" id="{C200F5EE-955B-61CC-10C5-7D2209134483}"/>
              </a:ext>
            </a:extLst>
          </p:cNvPr>
          <p:cNvPicPr>
            <a:picLocks noChangeAspect="1"/>
          </p:cNvPicPr>
          <p:nvPr/>
        </p:nvPicPr>
        <p:blipFill>
          <a:blip r:embed="rId9"/>
          <a:stretch>
            <a:fillRect/>
          </a:stretch>
        </p:blipFill>
        <p:spPr>
          <a:xfrm>
            <a:off x="2984566" y="4912353"/>
            <a:ext cx="1778339" cy="1721433"/>
          </a:xfrm>
          <a:prstGeom prst="rect">
            <a:avLst/>
          </a:prstGeom>
        </p:spPr>
      </p:pic>
    </p:spTree>
    <p:extLst>
      <p:ext uri="{BB962C8B-B14F-4D97-AF65-F5344CB8AC3E}">
        <p14:creationId xmlns:p14="http://schemas.microsoft.com/office/powerpoint/2010/main" val="19026995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4F9F1"/>
        </a:solidFill>
        <a:effectLst/>
      </p:bgPr>
    </p:bg>
    <p:spTree>
      <p:nvGrpSpPr>
        <p:cNvPr id="1" name=""/>
        <p:cNvGrpSpPr/>
        <p:nvPr/>
      </p:nvGrpSpPr>
      <p:grpSpPr>
        <a:xfrm>
          <a:off x="0" y="0"/>
          <a:ext cx="0" cy="0"/>
          <a:chOff x="0" y="0"/>
          <a:chExt cx="0" cy="0"/>
        </a:xfrm>
      </p:grpSpPr>
      <p:sp>
        <p:nvSpPr>
          <p:cNvPr id="2" name="AutoShape 2"/>
          <p:cNvSpPr/>
          <p:nvPr/>
        </p:nvSpPr>
        <p:spPr>
          <a:xfrm>
            <a:off x="10160" y="-89613"/>
            <a:ext cx="12192000" cy="877013"/>
          </a:xfrm>
          <a:prstGeom prst="rect">
            <a:avLst/>
          </a:prstGeom>
          <a:solidFill>
            <a:srgbClr val="6B948C">
              <a:alpha val="80784"/>
            </a:srgbClr>
          </a:solidFill>
        </p:spPr>
      </p:sp>
      <p:pic>
        <p:nvPicPr>
          <p:cNvPr id="3" name="Picture 3"/>
          <p:cNvPicPr>
            <a:picLocks noChangeAspect="1"/>
          </p:cNvPicPr>
          <p:nvPr/>
        </p:nvPicPr>
        <p:blipFill>
          <a:blip r:embed="rId3">
            <a:alphaModFix amt="46000"/>
          </a:blip>
          <a:srcRect/>
          <a:stretch>
            <a:fillRect/>
          </a:stretch>
        </p:blipFill>
        <p:spPr>
          <a:xfrm>
            <a:off x="1778000" y="1193800"/>
            <a:ext cx="6477421" cy="5231192"/>
          </a:xfrm>
          <a:prstGeom prst="rect">
            <a:avLst/>
          </a:prstGeom>
        </p:spPr>
      </p:pic>
      <p:sp>
        <p:nvSpPr>
          <p:cNvPr id="4" name="TextBox 3">
            <a:extLst>
              <a:ext uri="{FF2B5EF4-FFF2-40B4-BE49-F238E27FC236}">
                <a16:creationId xmlns:a16="http://schemas.microsoft.com/office/drawing/2014/main" id="{BE448FBA-D413-4D4B-9E0E-246C7BE46304}"/>
              </a:ext>
            </a:extLst>
          </p:cNvPr>
          <p:cNvSpPr txBox="1"/>
          <p:nvPr/>
        </p:nvSpPr>
        <p:spPr>
          <a:xfrm>
            <a:off x="1981200" y="82111"/>
            <a:ext cx="8483600" cy="564322"/>
          </a:xfrm>
          <a:prstGeom prst="rect">
            <a:avLst/>
          </a:prstGeom>
          <a:noFill/>
        </p:spPr>
        <p:txBody>
          <a:bodyPr wrap="square" rtlCol="0">
            <a:spAutoFit/>
          </a:bodyPr>
          <a:lstStyle/>
          <a:p>
            <a:pPr algn="ctr"/>
            <a:r>
              <a:rPr lang="en-US" sz="3067" b="1" dirty="0">
                <a:solidFill>
                  <a:schemeClr val="bg1"/>
                </a:solidFill>
                <a:latin typeface="ISHALinkpen Join" panose="03050602040000000000" pitchFamily="66" charset="0"/>
                <a:ea typeface="ISHALinkpen Join" panose="03050602040000000000" pitchFamily="66" charset="0"/>
                <a:cs typeface="Ebrima" panose="02000000000000000000" pitchFamily="2" charset="0"/>
              </a:rPr>
              <a:t>P</a:t>
            </a:r>
            <a:r>
              <a:rPr lang="en-GB" sz="3067" b="1" dirty="0" err="1">
                <a:solidFill>
                  <a:schemeClr val="bg1"/>
                </a:solidFill>
                <a:latin typeface="ISHALinkpen Join" panose="03050602040000000000" pitchFamily="66" charset="0"/>
                <a:ea typeface="ISHALinkpen Join" panose="03050602040000000000" pitchFamily="66" charset="0"/>
                <a:cs typeface="Ebrima" panose="02000000000000000000" pitchFamily="2" charset="0"/>
              </a:rPr>
              <a:t>arent</a:t>
            </a:r>
            <a:r>
              <a:rPr lang="en-GB" sz="3067" b="1" dirty="0">
                <a:solidFill>
                  <a:schemeClr val="bg1"/>
                </a:solidFill>
                <a:latin typeface="ISHALinkpen Join" panose="03050602040000000000" pitchFamily="66" charset="0"/>
                <a:ea typeface="ISHALinkpen Join" panose="03050602040000000000" pitchFamily="66" charset="0"/>
                <a:cs typeface="Ebrima" panose="02000000000000000000" pitchFamily="2" charset="0"/>
              </a:rPr>
              <a:t> Phonics Workshop</a:t>
            </a:r>
          </a:p>
        </p:txBody>
      </p:sp>
      <p:sp>
        <p:nvSpPr>
          <p:cNvPr id="6" name="TextBox 5">
            <a:extLst>
              <a:ext uri="{FF2B5EF4-FFF2-40B4-BE49-F238E27FC236}">
                <a16:creationId xmlns:a16="http://schemas.microsoft.com/office/drawing/2014/main" id="{3932CFC0-1A56-9B94-26C5-2C6E19F4574B}"/>
              </a:ext>
            </a:extLst>
          </p:cNvPr>
          <p:cNvSpPr txBox="1"/>
          <p:nvPr/>
        </p:nvSpPr>
        <p:spPr>
          <a:xfrm>
            <a:off x="1384101" y="805248"/>
            <a:ext cx="9423797" cy="5997283"/>
          </a:xfrm>
          <a:prstGeom prst="rect">
            <a:avLst/>
          </a:prstGeom>
          <a:noFill/>
        </p:spPr>
        <p:txBody>
          <a:bodyPr wrap="square">
            <a:spAutoFit/>
          </a:bodyPr>
          <a:lstStyle/>
          <a:p>
            <a:pPr marL="0" lvl="0" indent="0" algn="ctr" rtl="0">
              <a:lnSpc>
                <a:spcPct val="90000"/>
              </a:lnSpc>
              <a:spcBef>
                <a:spcPts val="0"/>
              </a:spcBef>
              <a:spcAft>
                <a:spcPts val="0"/>
              </a:spcAft>
              <a:buClr>
                <a:schemeClr val="dk1"/>
              </a:buClr>
              <a:buSzPts val="2800"/>
              <a:buNone/>
            </a:pPr>
            <a:endParaRPr lang="en-US" sz="1800" b="1" u="sng" dirty="0">
              <a:latin typeface="ISHALinkpen Join" panose="03050602040000000000" pitchFamily="66" charset="0"/>
              <a:ea typeface="ISHALinkpen Join" panose="03050602040000000000" pitchFamily="66" charset="0"/>
              <a:cs typeface="Comic Sans MS"/>
              <a:sym typeface="Comic Sans MS"/>
            </a:endParaRPr>
          </a:p>
          <a:p>
            <a:pPr marL="0" lvl="0" indent="0" algn="ctr" rtl="0">
              <a:lnSpc>
                <a:spcPct val="90000"/>
              </a:lnSpc>
              <a:spcBef>
                <a:spcPts val="1000"/>
              </a:spcBef>
              <a:spcAft>
                <a:spcPts val="0"/>
              </a:spcAft>
              <a:buClr>
                <a:schemeClr val="dk1"/>
              </a:buClr>
              <a:buSzPts val="2800"/>
              <a:buNone/>
            </a:pPr>
            <a:r>
              <a:rPr lang="en-US" sz="1800" b="1" u="sng" dirty="0">
                <a:latin typeface="ISHALinkpen Join" panose="03050602040000000000" pitchFamily="66" charset="0"/>
                <a:ea typeface="ISHALinkpen Join" panose="03050602040000000000" pitchFamily="66" charset="0"/>
                <a:cs typeface="Comic Sans MS"/>
                <a:sym typeface="Comic Sans MS"/>
              </a:rPr>
              <a:t>How we teach reading </a:t>
            </a:r>
          </a:p>
          <a:p>
            <a:pPr marL="0" lvl="0" indent="0" algn="ctr" rtl="0">
              <a:lnSpc>
                <a:spcPct val="90000"/>
              </a:lnSpc>
              <a:spcBef>
                <a:spcPts val="1000"/>
              </a:spcBef>
              <a:spcAft>
                <a:spcPts val="0"/>
              </a:spcAft>
              <a:buClr>
                <a:schemeClr val="dk1"/>
              </a:buClr>
              <a:buSzPts val="2800"/>
              <a:buNone/>
            </a:pPr>
            <a:r>
              <a:rPr lang="en-US" b="1" dirty="0">
                <a:latin typeface="ISHALinkpen Join" panose="03050602040000000000" pitchFamily="66" charset="0"/>
                <a:ea typeface="ISHALinkpen Join" panose="03050602040000000000" pitchFamily="66" charset="0"/>
                <a:cs typeface="Comic Sans MS"/>
                <a:sym typeface="Comic Sans MS"/>
              </a:rPr>
              <a:t>Reading practice sessions are timetabled each week with a member of the EYFS team working with one small group at a time.</a:t>
            </a:r>
          </a:p>
          <a:p>
            <a:pPr marL="0" lvl="0" indent="0" algn="ctr" rtl="0">
              <a:lnSpc>
                <a:spcPct val="90000"/>
              </a:lnSpc>
              <a:spcBef>
                <a:spcPts val="1000"/>
              </a:spcBef>
              <a:spcAft>
                <a:spcPts val="0"/>
              </a:spcAft>
              <a:buClr>
                <a:schemeClr val="dk1"/>
              </a:buClr>
              <a:buSzPts val="2800"/>
              <a:buNone/>
            </a:pPr>
            <a:endParaRPr lang="en-US" sz="1800" u="sng" dirty="0">
              <a:latin typeface="ISHALinkpen Join" panose="03050602040000000000" pitchFamily="66" charset="0"/>
              <a:ea typeface="ISHALinkpen Join" panose="03050602040000000000" pitchFamily="66" charset="0"/>
              <a:cs typeface="Comic Sans MS"/>
              <a:sym typeface="Comic Sans MS"/>
            </a:endParaRPr>
          </a:p>
          <a:p>
            <a:pPr marL="0" lvl="0" indent="0" algn="l" rtl="0">
              <a:lnSpc>
                <a:spcPct val="90000"/>
              </a:lnSpc>
              <a:spcBef>
                <a:spcPts val="1000"/>
              </a:spcBef>
              <a:spcAft>
                <a:spcPts val="0"/>
              </a:spcAft>
              <a:buClr>
                <a:srgbClr val="002060"/>
              </a:buClr>
              <a:buSzPts val="2400"/>
              <a:buNone/>
            </a:pPr>
            <a:r>
              <a:rPr lang="en-US" sz="1800" dirty="0">
                <a:latin typeface="ISHALinkpen Join" panose="03050602040000000000" pitchFamily="66" charset="0"/>
                <a:ea typeface="ISHALinkpen Join" panose="03050602040000000000" pitchFamily="66" charset="0"/>
                <a:cs typeface="Comic Sans MS"/>
                <a:sym typeface="Comic Sans MS"/>
              </a:rPr>
              <a:t>Reading practice books are carefully matched so children can read fluently and independently. </a:t>
            </a:r>
          </a:p>
          <a:p>
            <a:pPr marL="0" lvl="0" indent="0" algn="l" rtl="0">
              <a:lnSpc>
                <a:spcPct val="90000"/>
              </a:lnSpc>
              <a:spcBef>
                <a:spcPts val="1000"/>
              </a:spcBef>
              <a:spcAft>
                <a:spcPts val="0"/>
              </a:spcAft>
              <a:buClr>
                <a:srgbClr val="002060"/>
              </a:buClr>
              <a:buSzPts val="2400"/>
              <a:buNone/>
            </a:pPr>
            <a:r>
              <a:rPr lang="en-US" sz="1800" dirty="0">
                <a:latin typeface="ISHALinkpen Join" panose="03050602040000000000" pitchFamily="66" charset="0"/>
                <a:ea typeface="ISHALinkpen Join" panose="03050602040000000000" pitchFamily="66" charset="0"/>
                <a:cs typeface="Comic Sans MS"/>
                <a:sym typeface="Comic Sans MS"/>
              </a:rPr>
              <a:t>The three reading sessions: </a:t>
            </a:r>
            <a:endParaRPr lang="en-US" sz="1800" dirty="0">
              <a:latin typeface="ISHALinkpen Join" panose="03050602040000000000" pitchFamily="66" charset="0"/>
              <a:ea typeface="ISHALinkpen Join" panose="03050602040000000000" pitchFamily="66" charset="0"/>
            </a:endParaRPr>
          </a:p>
          <a:p>
            <a:pPr marL="0" lvl="0" indent="0" algn="l" rtl="0">
              <a:lnSpc>
                <a:spcPct val="90000"/>
              </a:lnSpc>
              <a:spcBef>
                <a:spcPts val="1000"/>
              </a:spcBef>
              <a:spcAft>
                <a:spcPts val="0"/>
              </a:spcAft>
              <a:buClr>
                <a:schemeClr val="dk1"/>
              </a:buClr>
              <a:buSzPts val="2400"/>
              <a:buNone/>
            </a:pPr>
            <a:endParaRPr lang="en-US" sz="1800" dirty="0">
              <a:latin typeface="ISHALinkpen Join" panose="03050602040000000000" pitchFamily="66" charset="0"/>
              <a:ea typeface="ISHALinkpen Join" panose="03050602040000000000" pitchFamily="66" charset="0"/>
              <a:cs typeface="Comic Sans MS"/>
              <a:sym typeface="Comic Sans MS"/>
            </a:endParaRPr>
          </a:p>
          <a:p>
            <a:pPr marL="457200" lvl="0" indent="-457200" algn="l" rtl="0">
              <a:lnSpc>
                <a:spcPct val="90000"/>
              </a:lnSpc>
              <a:spcBef>
                <a:spcPts val="1000"/>
              </a:spcBef>
              <a:spcAft>
                <a:spcPts val="0"/>
              </a:spcAft>
              <a:buClr>
                <a:srgbClr val="002060"/>
              </a:buClr>
              <a:buSzPts val="2400"/>
              <a:buAutoNum type="arabicPeriod"/>
            </a:pPr>
            <a:r>
              <a:rPr lang="en-US" sz="1800" dirty="0">
                <a:latin typeface="ISHALinkpen Join" panose="03050602040000000000" pitchFamily="66" charset="0"/>
                <a:ea typeface="ISHALinkpen Join" panose="03050602040000000000" pitchFamily="66" charset="0"/>
                <a:cs typeface="Comic Sans MS"/>
                <a:sym typeface="Comic Sans MS"/>
              </a:rPr>
              <a:t>Decoding. </a:t>
            </a:r>
          </a:p>
          <a:p>
            <a:pPr marL="457200" lvl="0" indent="-457200" algn="l" rtl="0">
              <a:lnSpc>
                <a:spcPct val="90000"/>
              </a:lnSpc>
              <a:spcBef>
                <a:spcPts val="1000"/>
              </a:spcBef>
              <a:spcAft>
                <a:spcPts val="0"/>
              </a:spcAft>
              <a:buClr>
                <a:srgbClr val="002060"/>
              </a:buClr>
              <a:buSzPts val="2400"/>
              <a:buAutoNum type="arabicPeriod"/>
            </a:pPr>
            <a:r>
              <a:rPr lang="en-US" sz="1800" dirty="0">
                <a:latin typeface="ISHALinkpen Join" panose="03050602040000000000" pitchFamily="66" charset="0"/>
                <a:ea typeface="ISHALinkpen Join" panose="03050602040000000000" pitchFamily="66" charset="0"/>
                <a:cs typeface="Comic Sans MS"/>
                <a:sym typeface="Comic Sans MS"/>
              </a:rPr>
              <a:t>Prosody (intonation, expression)</a:t>
            </a:r>
            <a:endParaRPr lang="en-US" sz="1800" dirty="0">
              <a:latin typeface="ISHALinkpen Join" panose="03050602040000000000" pitchFamily="66" charset="0"/>
              <a:ea typeface="ISHALinkpen Join" panose="03050602040000000000" pitchFamily="66" charset="0"/>
            </a:endParaRPr>
          </a:p>
          <a:p>
            <a:pPr marL="457200" lvl="0" indent="-457200" algn="l" rtl="0">
              <a:lnSpc>
                <a:spcPct val="90000"/>
              </a:lnSpc>
              <a:spcBef>
                <a:spcPts val="1000"/>
              </a:spcBef>
              <a:spcAft>
                <a:spcPts val="0"/>
              </a:spcAft>
              <a:buClr>
                <a:srgbClr val="002060"/>
              </a:buClr>
              <a:buSzPts val="2400"/>
              <a:buAutoNum type="arabicPeriod"/>
            </a:pPr>
            <a:r>
              <a:rPr lang="en-US" sz="1800" dirty="0">
                <a:latin typeface="ISHALinkpen Join" panose="03050602040000000000" pitchFamily="66" charset="0"/>
                <a:ea typeface="ISHALinkpen Join" panose="03050602040000000000" pitchFamily="66" charset="0"/>
                <a:cs typeface="Comic Sans MS"/>
                <a:sym typeface="Comic Sans MS"/>
              </a:rPr>
              <a:t>Comprehension.</a:t>
            </a:r>
            <a:endParaRPr lang="en-US" sz="1800" dirty="0">
              <a:latin typeface="ISHALinkpen Join" panose="03050602040000000000" pitchFamily="66" charset="0"/>
              <a:ea typeface="ISHALinkpen Join" panose="03050602040000000000" pitchFamily="66" charset="0"/>
            </a:endParaRPr>
          </a:p>
          <a:p>
            <a:pPr marL="0" lvl="0" indent="0" algn="l" rtl="0">
              <a:lnSpc>
                <a:spcPct val="90000"/>
              </a:lnSpc>
              <a:spcBef>
                <a:spcPts val="1000"/>
              </a:spcBef>
              <a:spcAft>
                <a:spcPts val="0"/>
              </a:spcAft>
              <a:buClr>
                <a:schemeClr val="dk1"/>
              </a:buClr>
              <a:buSzPts val="2400"/>
              <a:buNone/>
            </a:pPr>
            <a:endParaRPr lang="en-US" sz="1800" dirty="0">
              <a:latin typeface="ISHALinkpen Join" panose="03050602040000000000" pitchFamily="66" charset="0"/>
              <a:ea typeface="ISHALinkpen Join" panose="03050602040000000000" pitchFamily="66" charset="0"/>
              <a:cs typeface="Comic Sans MS"/>
              <a:sym typeface="Comic Sans MS"/>
            </a:endParaRPr>
          </a:p>
          <a:p>
            <a:pPr marL="0" lvl="0" indent="0" algn="l" rtl="0">
              <a:lnSpc>
                <a:spcPct val="90000"/>
              </a:lnSpc>
              <a:spcBef>
                <a:spcPts val="1000"/>
              </a:spcBef>
              <a:spcAft>
                <a:spcPts val="0"/>
              </a:spcAft>
              <a:buClr>
                <a:srgbClr val="002060"/>
              </a:buClr>
              <a:buSzPts val="2400"/>
              <a:buNone/>
            </a:pPr>
            <a:r>
              <a:rPr lang="en-US" sz="1800" dirty="0">
                <a:latin typeface="ISHALinkpen Join" panose="03050602040000000000" pitchFamily="66" charset="0"/>
                <a:ea typeface="ISHALinkpen Join" panose="03050602040000000000" pitchFamily="66" charset="0"/>
                <a:cs typeface="Comic Sans MS"/>
                <a:sym typeface="Comic Sans MS"/>
              </a:rPr>
              <a:t>When children take their book home to read they should be 95% fluent. Please do not worry that a book is too easy – your child needs to develop </a:t>
            </a:r>
            <a:r>
              <a:rPr lang="en-US" sz="1800" b="1" dirty="0">
                <a:latin typeface="ISHALinkpen Join" panose="03050602040000000000" pitchFamily="66" charset="0"/>
                <a:ea typeface="ISHALinkpen Join" panose="03050602040000000000" pitchFamily="66" charset="0"/>
                <a:cs typeface="Comic Sans MS"/>
                <a:sym typeface="Comic Sans MS"/>
              </a:rPr>
              <a:t>fluency</a:t>
            </a:r>
            <a:r>
              <a:rPr lang="en-US" sz="1800" dirty="0">
                <a:latin typeface="ISHALinkpen Join" panose="03050602040000000000" pitchFamily="66" charset="0"/>
                <a:ea typeface="ISHALinkpen Join" panose="03050602040000000000" pitchFamily="66" charset="0"/>
                <a:cs typeface="Comic Sans MS"/>
                <a:sym typeface="Comic Sans MS"/>
              </a:rPr>
              <a:t> and confidence in reading. Re-reading a book they have had before helps develop fluency – this is the goal. Celebrate their success</a:t>
            </a:r>
            <a:r>
              <a:rPr lang="en-US" dirty="0">
                <a:latin typeface="ISHALinkpen Join" panose="03050602040000000000" pitchFamily="66" charset="0"/>
                <a:ea typeface="ISHALinkpen Join" panose="03050602040000000000" pitchFamily="66" charset="0"/>
                <a:cs typeface="Comic Sans MS"/>
                <a:sym typeface="Comic Sans MS"/>
              </a:rPr>
              <a:t> </a:t>
            </a:r>
            <a:r>
              <a:rPr lang="en-US" dirty="0">
                <a:latin typeface="ISHALinkpen Join" panose="03050602040000000000" pitchFamily="66" charset="0"/>
                <a:ea typeface="ISHALinkpen Join" panose="03050602040000000000" pitchFamily="66" charset="0"/>
                <a:cs typeface="Comic Sans MS"/>
                <a:sym typeface="Wingdings" panose="05000000000000000000" pitchFamily="2" charset="2"/>
              </a:rPr>
              <a:t></a:t>
            </a:r>
            <a:endParaRPr lang="en-US" sz="1800" dirty="0">
              <a:latin typeface="ISHALinkpen Join" panose="03050602040000000000" pitchFamily="66" charset="0"/>
              <a:ea typeface="ISHALinkpen Join" panose="03050602040000000000" pitchFamily="66" charset="0"/>
            </a:endParaRPr>
          </a:p>
        </p:txBody>
      </p:sp>
    </p:spTree>
    <p:extLst>
      <p:ext uri="{BB962C8B-B14F-4D97-AF65-F5344CB8AC3E}">
        <p14:creationId xmlns:p14="http://schemas.microsoft.com/office/powerpoint/2010/main" val="42375553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4F9F1"/>
        </a:solidFill>
        <a:effectLst/>
      </p:bgPr>
    </p:bg>
    <p:spTree>
      <p:nvGrpSpPr>
        <p:cNvPr id="1" name=""/>
        <p:cNvGrpSpPr/>
        <p:nvPr/>
      </p:nvGrpSpPr>
      <p:grpSpPr>
        <a:xfrm>
          <a:off x="0" y="0"/>
          <a:ext cx="0" cy="0"/>
          <a:chOff x="0" y="0"/>
          <a:chExt cx="0" cy="0"/>
        </a:xfrm>
      </p:grpSpPr>
      <p:sp>
        <p:nvSpPr>
          <p:cNvPr id="2" name="AutoShape 2"/>
          <p:cNvSpPr/>
          <p:nvPr/>
        </p:nvSpPr>
        <p:spPr>
          <a:xfrm>
            <a:off x="10160" y="-89613"/>
            <a:ext cx="12192000" cy="877013"/>
          </a:xfrm>
          <a:prstGeom prst="rect">
            <a:avLst/>
          </a:prstGeom>
          <a:solidFill>
            <a:srgbClr val="6B948C">
              <a:alpha val="80784"/>
            </a:srgbClr>
          </a:solidFill>
        </p:spPr>
      </p:sp>
      <p:pic>
        <p:nvPicPr>
          <p:cNvPr id="3" name="Picture 3"/>
          <p:cNvPicPr>
            <a:picLocks noChangeAspect="1"/>
          </p:cNvPicPr>
          <p:nvPr/>
        </p:nvPicPr>
        <p:blipFill>
          <a:blip r:embed="rId3">
            <a:alphaModFix amt="46000"/>
          </a:blip>
          <a:srcRect/>
          <a:stretch>
            <a:fillRect/>
          </a:stretch>
        </p:blipFill>
        <p:spPr>
          <a:xfrm>
            <a:off x="1778000" y="1193800"/>
            <a:ext cx="6477421" cy="5231192"/>
          </a:xfrm>
          <a:prstGeom prst="rect">
            <a:avLst/>
          </a:prstGeom>
        </p:spPr>
      </p:pic>
      <p:sp>
        <p:nvSpPr>
          <p:cNvPr id="4" name="TextBox 3">
            <a:extLst>
              <a:ext uri="{FF2B5EF4-FFF2-40B4-BE49-F238E27FC236}">
                <a16:creationId xmlns:a16="http://schemas.microsoft.com/office/drawing/2014/main" id="{BE448FBA-D413-4D4B-9E0E-246C7BE46304}"/>
              </a:ext>
            </a:extLst>
          </p:cNvPr>
          <p:cNvSpPr txBox="1"/>
          <p:nvPr/>
        </p:nvSpPr>
        <p:spPr>
          <a:xfrm>
            <a:off x="1981200" y="82111"/>
            <a:ext cx="8483600" cy="564322"/>
          </a:xfrm>
          <a:prstGeom prst="rect">
            <a:avLst/>
          </a:prstGeom>
          <a:noFill/>
        </p:spPr>
        <p:txBody>
          <a:bodyPr wrap="square" rtlCol="0">
            <a:spAutoFit/>
          </a:bodyPr>
          <a:lstStyle/>
          <a:p>
            <a:pPr algn="ctr"/>
            <a:r>
              <a:rPr lang="en-US" sz="3067" b="1" dirty="0">
                <a:solidFill>
                  <a:schemeClr val="bg1"/>
                </a:solidFill>
                <a:latin typeface="ISHALinkpen Join" panose="03050602040000000000" pitchFamily="66" charset="0"/>
                <a:ea typeface="ISHALinkpen Join" panose="03050602040000000000" pitchFamily="66" charset="0"/>
                <a:cs typeface="Ebrima" panose="02000000000000000000" pitchFamily="2" charset="0"/>
              </a:rPr>
              <a:t>P</a:t>
            </a:r>
            <a:r>
              <a:rPr lang="en-GB" sz="3067" b="1" dirty="0" err="1">
                <a:solidFill>
                  <a:schemeClr val="bg1"/>
                </a:solidFill>
                <a:latin typeface="ISHALinkpen Join" panose="03050602040000000000" pitchFamily="66" charset="0"/>
                <a:ea typeface="ISHALinkpen Join" panose="03050602040000000000" pitchFamily="66" charset="0"/>
                <a:cs typeface="Ebrima" panose="02000000000000000000" pitchFamily="2" charset="0"/>
              </a:rPr>
              <a:t>arent</a:t>
            </a:r>
            <a:r>
              <a:rPr lang="en-GB" sz="3067" b="1" dirty="0">
                <a:solidFill>
                  <a:schemeClr val="bg1"/>
                </a:solidFill>
                <a:latin typeface="ISHALinkpen Join" panose="03050602040000000000" pitchFamily="66" charset="0"/>
                <a:ea typeface="ISHALinkpen Join" panose="03050602040000000000" pitchFamily="66" charset="0"/>
                <a:cs typeface="Ebrima" panose="02000000000000000000" pitchFamily="2" charset="0"/>
              </a:rPr>
              <a:t> Phonics Workshop</a:t>
            </a:r>
          </a:p>
        </p:txBody>
      </p:sp>
      <p:sp>
        <p:nvSpPr>
          <p:cNvPr id="6" name="TextBox 5">
            <a:extLst>
              <a:ext uri="{FF2B5EF4-FFF2-40B4-BE49-F238E27FC236}">
                <a16:creationId xmlns:a16="http://schemas.microsoft.com/office/drawing/2014/main" id="{4DDAF6D4-5C9A-14A1-A22A-96A2BD42B2C5}"/>
              </a:ext>
            </a:extLst>
          </p:cNvPr>
          <p:cNvSpPr txBox="1"/>
          <p:nvPr/>
        </p:nvSpPr>
        <p:spPr>
          <a:xfrm>
            <a:off x="1778000" y="1359093"/>
            <a:ext cx="8836819" cy="3610989"/>
          </a:xfrm>
          <a:prstGeom prst="rect">
            <a:avLst/>
          </a:prstGeom>
          <a:noFill/>
        </p:spPr>
        <p:txBody>
          <a:bodyPr wrap="square">
            <a:spAutoFit/>
          </a:bodyPr>
          <a:lstStyle/>
          <a:p>
            <a:pPr marL="0" lvl="0" indent="0" algn="ctr" rtl="0">
              <a:lnSpc>
                <a:spcPct val="90000"/>
              </a:lnSpc>
              <a:spcBef>
                <a:spcPts val="0"/>
              </a:spcBef>
              <a:spcAft>
                <a:spcPts val="0"/>
              </a:spcAft>
              <a:buClr>
                <a:schemeClr val="dk1"/>
              </a:buClr>
              <a:buSzPts val="2800"/>
              <a:buNone/>
            </a:pPr>
            <a:r>
              <a:rPr lang="en-US" sz="1800" b="1" u="sng" dirty="0">
                <a:solidFill>
                  <a:schemeClr val="tx1"/>
                </a:solidFill>
                <a:latin typeface="ISHALinkpen Join" panose="03050602040000000000" pitchFamily="66" charset="0"/>
                <a:ea typeface="ISHALinkpen Join" panose="03050602040000000000" pitchFamily="66" charset="0"/>
                <a:cs typeface="Comic Sans MS"/>
                <a:sym typeface="Comic Sans MS"/>
              </a:rPr>
              <a:t>Reading at home…</a:t>
            </a:r>
          </a:p>
          <a:p>
            <a:pPr marL="0" lvl="0" indent="0" algn="l" rtl="0">
              <a:lnSpc>
                <a:spcPct val="90000"/>
              </a:lnSpc>
              <a:spcBef>
                <a:spcPts val="1000"/>
              </a:spcBef>
              <a:spcAft>
                <a:spcPts val="0"/>
              </a:spcAft>
              <a:buClr>
                <a:schemeClr val="dk1"/>
              </a:buClr>
              <a:buSzPts val="2800"/>
              <a:buNone/>
            </a:pPr>
            <a:r>
              <a:rPr lang="en-US" sz="1800" b="1" dirty="0">
                <a:solidFill>
                  <a:schemeClr val="tx1"/>
                </a:solidFill>
                <a:latin typeface="ISHALinkpen Join" panose="03050602040000000000" pitchFamily="66" charset="0"/>
                <a:ea typeface="ISHALinkpen Join" panose="03050602040000000000" pitchFamily="66" charset="0"/>
                <a:cs typeface="Comic Sans MS"/>
                <a:sym typeface="Comic Sans MS"/>
              </a:rPr>
              <a:t>Before reading…</a:t>
            </a:r>
            <a:endParaRPr lang="en-US" dirty="0">
              <a:solidFill>
                <a:schemeClr val="tx1"/>
              </a:solidFill>
              <a:latin typeface="ISHALinkpen Join" panose="03050602040000000000" pitchFamily="66" charset="0"/>
              <a:ea typeface="ISHALinkpen Join" panose="03050602040000000000" pitchFamily="66" charset="0"/>
            </a:endParaRPr>
          </a:p>
          <a:p>
            <a:pPr marL="0" lvl="0" indent="0" algn="l" rtl="0">
              <a:lnSpc>
                <a:spcPct val="90000"/>
              </a:lnSpc>
              <a:spcBef>
                <a:spcPts val="1000"/>
              </a:spcBef>
              <a:spcAft>
                <a:spcPts val="0"/>
              </a:spcAft>
              <a:buClr>
                <a:srgbClr val="323F4F"/>
              </a:buClr>
              <a:buSzPts val="2800"/>
              <a:buNone/>
            </a:pPr>
            <a:r>
              <a:rPr lang="en-US" sz="1800" dirty="0">
                <a:solidFill>
                  <a:schemeClr val="tx1"/>
                </a:solidFill>
                <a:latin typeface="ISHALinkpen Join" panose="03050602040000000000" pitchFamily="66" charset="0"/>
                <a:ea typeface="ISHALinkpen Join" panose="03050602040000000000" pitchFamily="66" charset="0"/>
                <a:cs typeface="Comic Sans MS"/>
                <a:sym typeface="Comic Sans MS"/>
              </a:rPr>
              <a:t>- Have your child look at the cover and predict what</a:t>
            </a:r>
            <a:endParaRPr lang="en-US" dirty="0">
              <a:solidFill>
                <a:schemeClr val="tx1"/>
              </a:solidFill>
              <a:latin typeface="ISHALinkpen Join" panose="03050602040000000000" pitchFamily="66" charset="0"/>
              <a:ea typeface="ISHALinkpen Join" panose="03050602040000000000" pitchFamily="66" charset="0"/>
            </a:endParaRPr>
          </a:p>
          <a:p>
            <a:pPr marL="0" lvl="0" indent="0" algn="l" rtl="0">
              <a:lnSpc>
                <a:spcPct val="90000"/>
              </a:lnSpc>
              <a:spcBef>
                <a:spcPts val="1000"/>
              </a:spcBef>
              <a:spcAft>
                <a:spcPts val="0"/>
              </a:spcAft>
              <a:buClr>
                <a:srgbClr val="323F4F"/>
              </a:buClr>
              <a:buSzPts val="2800"/>
              <a:buNone/>
            </a:pPr>
            <a:r>
              <a:rPr lang="en-US" sz="1800" dirty="0">
                <a:solidFill>
                  <a:schemeClr val="tx1"/>
                </a:solidFill>
                <a:latin typeface="ISHALinkpen Join" panose="03050602040000000000" pitchFamily="66" charset="0"/>
                <a:ea typeface="ISHALinkpen Join" panose="03050602040000000000" pitchFamily="66" charset="0"/>
                <a:cs typeface="Comic Sans MS"/>
                <a:sym typeface="Comic Sans MS"/>
              </a:rPr>
              <a:t>they think the story is going to be about</a:t>
            </a:r>
            <a:endParaRPr lang="en-US" dirty="0">
              <a:solidFill>
                <a:schemeClr val="tx1"/>
              </a:solidFill>
              <a:latin typeface="ISHALinkpen Join" panose="03050602040000000000" pitchFamily="66" charset="0"/>
              <a:ea typeface="ISHALinkpen Join" panose="03050602040000000000" pitchFamily="66" charset="0"/>
            </a:endParaRPr>
          </a:p>
          <a:p>
            <a:pPr marL="0" lvl="0" indent="0" algn="l" rtl="0">
              <a:lnSpc>
                <a:spcPct val="90000"/>
              </a:lnSpc>
              <a:spcBef>
                <a:spcPts val="1000"/>
              </a:spcBef>
              <a:spcAft>
                <a:spcPts val="0"/>
              </a:spcAft>
              <a:buClr>
                <a:srgbClr val="323F4F"/>
              </a:buClr>
              <a:buSzPts val="2800"/>
              <a:buNone/>
            </a:pPr>
            <a:r>
              <a:rPr lang="en-US" sz="1800" dirty="0">
                <a:solidFill>
                  <a:schemeClr val="tx1"/>
                </a:solidFill>
                <a:latin typeface="ISHALinkpen Join" panose="03050602040000000000" pitchFamily="66" charset="0"/>
                <a:ea typeface="ISHALinkpen Join" panose="03050602040000000000" pitchFamily="66" charset="0"/>
                <a:cs typeface="Comic Sans MS"/>
                <a:sym typeface="Comic Sans MS"/>
              </a:rPr>
              <a:t>- Point out the name of the book (title), the person who wrote the book (author) and the person who drew the pictures for the book (illustrator) </a:t>
            </a:r>
          </a:p>
          <a:p>
            <a:pPr marL="0" lvl="0" indent="0" algn="l" rtl="0">
              <a:lnSpc>
                <a:spcPct val="90000"/>
              </a:lnSpc>
              <a:spcBef>
                <a:spcPts val="1000"/>
              </a:spcBef>
              <a:spcAft>
                <a:spcPts val="0"/>
              </a:spcAft>
              <a:buClr>
                <a:srgbClr val="323F4F"/>
              </a:buClr>
              <a:buSzPts val="2800"/>
              <a:buNone/>
            </a:pPr>
            <a:r>
              <a:rPr lang="en-US" sz="1800" dirty="0">
                <a:solidFill>
                  <a:schemeClr val="tx1"/>
                </a:solidFill>
                <a:latin typeface="ISHALinkpen Join" panose="03050602040000000000" pitchFamily="66" charset="0"/>
                <a:ea typeface="ISHALinkpen Join" panose="03050602040000000000" pitchFamily="66" charset="0"/>
                <a:cs typeface="Comic Sans MS"/>
                <a:sym typeface="Comic Sans MS"/>
              </a:rPr>
              <a:t>- Do a picture walk through the book and let your child tell you what they think the book is about </a:t>
            </a:r>
            <a:endParaRPr lang="en-US" dirty="0">
              <a:solidFill>
                <a:schemeClr val="tx1"/>
              </a:solidFill>
              <a:latin typeface="ISHALinkpen Join" panose="03050602040000000000" pitchFamily="66" charset="0"/>
              <a:ea typeface="ISHALinkpen Join" panose="03050602040000000000" pitchFamily="66" charset="0"/>
            </a:endParaRPr>
          </a:p>
          <a:p>
            <a:pPr marL="0" lvl="0" indent="0" algn="l" rtl="0">
              <a:lnSpc>
                <a:spcPct val="90000"/>
              </a:lnSpc>
              <a:spcBef>
                <a:spcPts val="1000"/>
              </a:spcBef>
              <a:spcAft>
                <a:spcPts val="0"/>
              </a:spcAft>
              <a:buClr>
                <a:srgbClr val="323F4F"/>
              </a:buClr>
              <a:buSzPts val="2800"/>
              <a:buNone/>
            </a:pPr>
            <a:r>
              <a:rPr lang="en-US" sz="1800" dirty="0">
                <a:solidFill>
                  <a:schemeClr val="tx1"/>
                </a:solidFill>
                <a:latin typeface="ISHALinkpen Join" panose="03050602040000000000" pitchFamily="66" charset="0"/>
                <a:ea typeface="ISHALinkpen Join" panose="03050602040000000000" pitchFamily="66" charset="0"/>
                <a:cs typeface="Comic Sans MS"/>
                <a:sym typeface="Comic Sans MS"/>
              </a:rPr>
              <a:t>- Don’t look at the last page of the book, predict how the story might end </a:t>
            </a:r>
            <a:endParaRPr lang="en-US" dirty="0">
              <a:solidFill>
                <a:schemeClr val="tx1"/>
              </a:solidFill>
              <a:latin typeface="ISHALinkpen Join" panose="03050602040000000000" pitchFamily="66" charset="0"/>
              <a:ea typeface="ISHALinkpen Join" panose="03050602040000000000" pitchFamily="66" charset="0"/>
            </a:endParaRPr>
          </a:p>
        </p:txBody>
      </p:sp>
      <p:pic>
        <p:nvPicPr>
          <p:cNvPr id="7" name="Picture 6">
            <a:extLst>
              <a:ext uri="{FF2B5EF4-FFF2-40B4-BE49-F238E27FC236}">
                <a16:creationId xmlns:a16="http://schemas.microsoft.com/office/drawing/2014/main" id="{F130131E-4825-B828-AA66-CEC8CC2212B0}"/>
              </a:ext>
            </a:extLst>
          </p:cNvPr>
          <p:cNvPicPr>
            <a:picLocks noChangeAspect="1"/>
          </p:cNvPicPr>
          <p:nvPr/>
        </p:nvPicPr>
        <p:blipFill>
          <a:blip r:embed="rId4"/>
          <a:stretch>
            <a:fillRect/>
          </a:stretch>
        </p:blipFill>
        <p:spPr>
          <a:xfrm>
            <a:off x="592366" y="4998250"/>
            <a:ext cx="10839627" cy="1731414"/>
          </a:xfrm>
          <a:prstGeom prst="rect">
            <a:avLst/>
          </a:prstGeom>
        </p:spPr>
      </p:pic>
    </p:spTree>
    <p:extLst>
      <p:ext uri="{BB962C8B-B14F-4D97-AF65-F5344CB8AC3E}">
        <p14:creationId xmlns:p14="http://schemas.microsoft.com/office/powerpoint/2010/main" val="11019572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4F9F1"/>
        </a:solidFill>
        <a:effectLst/>
      </p:bgPr>
    </p:bg>
    <p:spTree>
      <p:nvGrpSpPr>
        <p:cNvPr id="1" name=""/>
        <p:cNvGrpSpPr/>
        <p:nvPr/>
      </p:nvGrpSpPr>
      <p:grpSpPr>
        <a:xfrm>
          <a:off x="0" y="0"/>
          <a:ext cx="0" cy="0"/>
          <a:chOff x="0" y="0"/>
          <a:chExt cx="0" cy="0"/>
        </a:xfrm>
      </p:grpSpPr>
      <p:sp>
        <p:nvSpPr>
          <p:cNvPr id="2" name="AutoShape 2"/>
          <p:cNvSpPr/>
          <p:nvPr/>
        </p:nvSpPr>
        <p:spPr>
          <a:xfrm>
            <a:off x="10160" y="-89613"/>
            <a:ext cx="12192000" cy="877013"/>
          </a:xfrm>
          <a:prstGeom prst="rect">
            <a:avLst/>
          </a:prstGeom>
          <a:solidFill>
            <a:srgbClr val="6B948C">
              <a:alpha val="80784"/>
            </a:srgbClr>
          </a:solidFill>
        </p:spPr>
      </p:sp>
      <p:pic>
        <p:nvPicPr>
          <p:cNvPr id="3" name="Picture 3"/>
          <p:cNvPicPr>
            <a:picLocks noChangeAspect="1"/>
          </p:cNvPicPr>
          <p:nvPr/>
        </p:nvPicPr>
        <p:blipFill>
          <a:blip r:embed="rId3">
            <a:alphaModFix amt="46000"/>
          </a:blip>
          <a:srcRect/>
          <a:stretch>
            <a:fillRect/>
          </a:stretch>
        </p:blipFill>
        <p:spPr>
          <a:xfrm>
            <a:off x="1778000" y="1193800"/>
            <a:ext cx="6477421" cy="5231192"/>
          </a:xfrm>
          <a:prstGeom prst="rect">
            <a:avLst/>
          </a:prstGeom>
        </p:spPr>
      </p:pic>
      <p:sp>
        <p:nvSpPr>
          <p:cNvPr id="4" name="TextBox 3">
            <a:extLst>
              <a:ext uri="{FF2B5EF4-FFF2-40B4-BE49-F238E27FC236}">
                <a16:creationId xmlns:a16="http://schemas.microsoft.com/office/drawing/2014/main" id="{BE448FBA-D413-4D4B-9E0E-246C7BE46304}"/>
              </a:ext>
            </a:extLst>
          </p:cNvPr>
          <p:cNvSpPr txBox="1"/>
          <p:nvPr/>
        </p:nvSpPr>
        <p:spPr>
          <a:xfrm>
            <a:off x="1981200" y="82111"/>
            <a:ext cx="8483600" cy="564322"/>
          </a:xfrm>
          <a:prstGeom prst="rect">
            <a:avLst/>
          </a:prstGeom>
          <a:noFill/>
        </p:spPr>
        <p:txBody>
          <a:bodyPr wrap="square" rtlCol="0">
            <a:spAutoFit/>
          </a:bodyPr>
          <a:lstStyle/>
          <a:p>
            <a:pPr algn="ctr"/>
            <a:r>
              <a:rPr lang="en-US" sz="3067" b="1" dirty="0">
                <a:solidFill>
                  <a:schemeClr val="bg1"/>
                </a:solidFill>
                <a:latin typeface="ISHALinkpen Join" panose="03050602040000000000" pitchFamily="66" charset="0"/>
                <a:ea typeface="ISHALinkpen Join" panose="03050602040000000000" pitchFamily="66" charset="0"/>
                <a:cs typeface="Ebrima" panose="02000000000000000000" pitchFamily="2" charset="0"/>
              </a:rPr>
              <a:t>P</a:t>
            </a:r>
            <a:r>
              <a:rPr lang="en-GB" sz="3067" b="1" dirty="0" err="1">
                <a:solidFill>
                  <a:schemeClr val="bg1"/>
                </a:solidFill>
                <a:latin typeface="ISHALinkpen Join" panose="03050602040000000000" pitchFamily="66" charset="0"/>
                <a:ea typeface="ISHALinkpen Join" panose="03050602040000000000" pitchFamily="66" charset="0"/>
                <a:cs typeface="Ebrima" panose="02000000000000000000" pitchFamily="2" charset="0"/>
              </a:rPr>
              <a:t>arent</a:t>
            </a:r>
            <a:r>
              <a:rPr lang="en-GB" sz="3067" b="1" dirty="0">
                <a:solidFill>
                  <a:schemeClr val="bg1"/>
                </a:solidFill>
                <a:latin typeface="ISHALinkpen Join" panose="03050602040000000000" pitchFamily="66" charset="0"/>
                <a:ea typeface="ISHALinkpen Join" panose="03050602040000000000" pitchFamily="66" charset="0"/>
                <a:cs typeface="Ebrima" panose="02000000000000000000" pitchFamily="2" charset="0"/>
              </a:rPr>
              <a:t> Phonics Workshop</a:t>
            </a:r>
          </a:p>
        </p:txBody>
      </p:sp>
      <p:pic>
        <p:nvPicPr>
          <p:cNvPr id="5" name="Picture 4">
            <a:extLst>
              <a:ext uri="{FF2B5EF4-FFF2-40B4-BE49-F238E27FC236}">
                <a16:creationId xmlns:a16="http://schemas.microsoft.com/office/drawing/2014/main" id="{DCBCC6CA-98D6-B340-217B-3539B391A52F}"/>
              </a:ext>
            </a:extLst>
          </p:cNvPr>
          <p:cNvPicPr>
            <a:picLocks noChangeAspect="1"/>
          </p:cNvPicPr>
          <p:nvPr/>
        </p:nvPicPr>
        <p:blipFill>
          <a:blip r:embed="rId4"/>
          <a:stretch>
            <a:fillRect/>
          </a:stretch>
        </p:blipFill>
        <p:spPr>
          <a:xfrm>
            <a:off x="676186" y="4906443"/>
            <a:ext cx="10839627" cy="1731414"/>
          </a:xfrm>
          <a:prstGeom prst="rect">
            <a:avLst/>
          </a:prstGeom>
        </p:spPr>
      </p:pic>
      <p:sp>
        <p:nvSpPr>
          <p:cNvPr id="7" name="TextBox 6">
            <a:extLst>
              <a:ext uri="{FF2B5EF4-FFF2-40B4-BE49-F238E27FC236}">
                <a16:creationId xmlns:a16="http://schemas.microsoft.com/office/drawing/2014/main" id="{806D171F-5C5A-E4EA-EE1F-3D12402BBA4C}"/>
              </a:ext>
            </a:extLst>
          </p:cNvPr>
          <p:cNvSpPr txBox="1"/>
          <p:nvPr/>
        </p:nvSpPr>
        <p:spPr>
          <a:xfrm>
            <a:off x="1402556" y="1125627"/>
            <a:ext cx="9036844" cy="3233449"/>
          </a:xfrm>
          <a:prstGeom prst="rect">
            <a:avLst/>
          </a:prstGeom>
          <a:noFill/>
        </p:spPr>
        <p:txBody>
          <a:bodyPr wrap="square">
            <a:spAutoFit/>
          </a:bodyPr>
          <a:lstStyle/>
          <a:p>
            <a:pPr marL="0" lvl="0" indent="0" algn="ctr" rtl="0">
              <a:lnSpc>
                <a:spcPct val="90000"/>
              </a:lnSpc>
              <a:spcBef>
                <a:spcPts val="0"/>
              </a:spcBef>
              <a:spcAft>
                <a:spcPts val="0"/>
              </a:spcAft>
              <a:buClr>
                <a:schemeClr val="dk1"/>
              </a:buClr>
              <a:buSzPts val="2800"/>
              <a:buNone/>
            </a:pPr>
            <a:r>
              <a:rPr lang="en-US" sz="1800" b="1" u="sng" dirty="0">
                <a:solidFill>
                  <a:schemeClr val="tx1"/>
                </a:solidFill>
                <a:latin typeface="ISHALinkpen Join" panose="03050602040000000000" pitchFamily="66" charset="0"/>
                <a:ea typeface="ISHALinkpen Join" panose="03050602040000000000" pitchFamily="66" charset="0"/>
                <a:cs typeface="Comic Sans MS"/>
                <a:sym typeface="Comic Sans MS"/>
              </a:rPr>
              <a:t>Reading at home…</a:t>
            </a:r>
          </a:p>
          <a:p>
            <a:pPr marL="0" lvl="0" indent="0" algn="l" rtl="0">
              <a:lnSpc>
                <a:spcPct val="90000"/>
              </a:lnSpc>
              <a:spcBef>
                <a:spcPts val="1000"/>
              </a:spcBef>
              <a:spcAft>
                <a:spcPts val="0"/>
              </a:spcAft>
              <a:buClr>
                <a:schemeClr val="dk1"/>
              </a:buClr>
              <a:buSzPts val="2800"/>
              <a:buNone/>
            </a:pPr>
            <a:r>
              <a:rPr lang="en-US" sz="1800" b="1" dirty="0">
                <a:solidFill>
                  <a:schemeClr val="tx1"/>
                </a:solidFill>
                <a:latin typeface="ISHALinkpen Join" panose="03050602040000000000" pitchFamily="66" charset="0"/>
                <a:ea typeface="ISHALinkpen Join" panose="03050602040000000000" pitchFamily="66" charset="0"/>
                <a:cs typeface="Comic Sans MS"/>
                <a:sym typeface="Comic Sans MS"/>
              </a:rPr>
              <a:t>During reading…</a:t>
            </a:r>
            <a:endParaRPr lang="en-US" dirty="0">
              <a:solidFill>
                <a:schemeClr val="tx1"/>
              </a:solidFill>
              <a:latin typeface="ISHALinkpen Join" panose="03050602040000000000" pitchFamily="66" charset="0"/>
              <a:ea typeface="ISHALinkpen Join" panose="03050602040000000000" pitchFamily="66" charset="0"/>
            </a:endParaRPr>
          </a:p>
          <a:p>
            <a:pPr marL="342900" lvl="0" indent="-342900" algn="l" rtl="0">
              <a:lnSpc>
                <a:spcPct val="90000"/>
              </a:lnSpc>
              <a:spcBef>
                <a:spcPts val="1000"/>
              </a:spcBef>
              <a:spcAft>
                <a:spcPts val="0"/>
              </a:spcAft>
              <a:buClr>
                <a:srgbClr val="002060"/>
              </a:buClr>
              <a:buSzPts val="2800"/>
              <a:buFont typeface="Comic Sans MS"/>
              <a:buChar char="-"/>
            </a:pPr>
            <a:r>
              <a:rPr lang="en-US" sz="1800" dirty="0">
                <a:solidFill>
                  <a:schemeClr val="tx1"/>
                </a:solidFill>
                <a:latin typeface="ISHALinkpen Join" panose="03050602040000000000" pitchFamily="66" charset="0"/>
                <a:ea typeface="ISHALinkpen Join" panose="03050602040000000000" pitchFamily="66" charset="0"/>
                <a:cs typeface="Comic Sans MS"/>
                <a:sym typeface="Comic Sans MS"/>
              </a:rPr>
              <a:t>Ask your child questions about the characters in the book as you read the story</a:t>
            </a:r>
            <a:endParaRPr lang="en-US" dirty="0">
              <a:solidFill>
                <a:schemeClr val="tx1"/>
              </a:solidFill>
              <a:latin typeface="ISHALinkpen Join" panose="03050602040000000000" pitchFamily="66" charset="0"/>
              <a:ea typeface="ISHALinkpen Join" panose="03050602040000000000" pitchFamily="66" charset="0"/>
            </a:endParaRPr>
          </a:p>
          <a:p>
            <a:pPr marL="342900" lvl="0" indent="-342900" algn="l" rtl="0">
              <a:lnSpc>
                <a:spcPct val="90000"/>
              </a:lnSpc>
              <a:spcBef>
                <a:spcPts val="1000"/>
              </a:spcBef>
              <a:spcAft>
                <a:spcPts val="0"/>
              </a:spcAft>
              <a:buClr>
                <a:srgbClr val="002060"/>
              </a:buClr>
              <a:buSzPts val="2800"/>
              <a:buFont typeface="Comic Sans MS"/>
              <a:buChar char="-"/>
            </a:pPr>
            <a:r>
              <a:rPr lang="en-US" sz="1800" dirty="0">
                <a:solidFill>
                  <a:schemeClr val="tx1"/>
                </a:solidFill>
                <a:latin typeface="ISHALinkpen Join" panose="03050602040000000000" pitchFamily="66" charset="0"/>
                <a:ea typeface="ISHALinkpen Join" panose="03050602040000000000" pitchFamily="66" charset="0"/>
                <a:cs typeface="Comic Sans MS"/>
                <a:sym typeface="Comic Sans MS"/>
              </a:rPr>
              <a:t>Have your child use their ‘phonic’ finger to follow the direction of the text (left to right, top to bottom)</a:t>
            </a:r>
            <a:endParaRPr lang="en-US" dirty="0">
              <a:solidFill>
                <a:schemeClr val="tx1"/>
              </a:solidFill>
              <a:latin typeface="ISHALinkpen Join" panose="03050602040000000000" pitchFamily="66" charset="0"/>
              <a:ea typeface="ISHALinkpen Join" panose="03050602040000000000" pitchFamily="66" charset="0"/>
            </a:endParaRPr>
          </a:p>
          <a:p>
            <a:pPr marL="342900" lvl="0" indent="-342900" algn="l" rtl="0">
              <a:lnSpc>
                <a:spcPct val="90000"/>
              </a:lnSpc>
              <a:spcBef>
                <a:spcPts val="1000"/>
              </a:spcBef>
              <a:spcAft>
                <a:spcPts val="0"/>
              </a:spcAft>
              <a:buClr>
                <a:srgbClr val="002060"/>
              </a:buClr>
              <a:buSzPts val="2800"/>
              <a:buFont typeface="Comic Sans MS"/>
              <a:buChar char="-"/>
            </a:pPr>
            <a:r>
              <a:rPr lang="en-US" sz="1800" dirty="0">
                <a:solidFill>
                  <a:schemeClr val="tx1"/>
                </a:solidFill>
                <a:latin typeface="ISHALinkpen Join" panose="03050602040000000000" pitchFamily="66" charset="0"/>
                <a:ea typeface="ISHALinkpen Join" panose="03050602040000000000" pitchFamily="66" charset="0"/>
                <a:cs typeface="Comic Sans MS"/>
                <a:sym typeface="Comic Sans MS"/>
              </a:rPr>
              <a:t>Encourage your child to look at the sentences and see if they can identify any of the sounds in the words or any of the tricky words they have covered in class </a:t>
            </a:r>
            <a:endParaRPr lang="en-US" dirty="0">
              <a:solidFill>
                <a:schemeClr val="tx1"/>
              </a:solidFill>
              <a:latin typeface="ISHALinkpen Join" panose="03050602040000000000" pitchFamily="66" charset="0"/>
              <a:ea typeface="ISHALinkpen Join" panose="03050602040000000000" pitchFamily="66" charset="0"/>
            </a:endParaRPr>
          </a:p>
          <a:p>
            <a:pPr marL="0" lvl="0" indent="0" algn="l" rtl="0">
              <a:lnSpc>
                <a:spcPct val="90000"/>
              </a:lnSpc>
              <a:spcBef>
                <a:spcPts val="1000"/>
              </a:spcBef>
              <a:spcAft>
                <a:spcPts val="0"/>
              </a:spcAft>
              <a:buClr>
                <a:srgbClr val="002060"/>
              </a:buClr>
              <a:buSzPts val="2800"/>
            </a:pPr>
            <a:endParaRPr lang="en-US" dirty="0">
              <a:solidFill>
                <a:schemeClr val="tx1"/>
              </a:solidFill>
              <a:latin typeface="ISHALinkpen Join" panose="03050602040000000000" pitchFamily="66" charset="0"/>
              <a:ea typeface="ISHALinkpen Join" panose="03050602040000000000" pitchFamily="66" charset="0"/>
            </a:endParaRPr>
          </a:p>
        </p:txBody>
      </p:sp>
    </p:spTree>
    <p:extLst>
      <p:ext uri="{BB962C8B-B14F-4D97-AF65-F5344CB8AC3E}">
        <p14:creationId xmlns:p14="http://schemas.microsoft.com/office/powerpoint/2010/main" val="15478544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4F9F1"/>
        </a:solidFill>
        <a:effectLst/>
      </p:bgPr>
    </p:bg>
    <p:spTree>
      <p:nvGrpSpPr>
        <p:cNvPr id="1" name=""/>
        <p:cNvGrpSpPr/>
        <p:nvPr/>
      </p:nvGrpSpPr>
      <p:grpSpPr>
        <a:xfrm>
          <a:off x="0" y="0"/>
          <a:ext cx="0" cy="0"/>
          <a:chOff x="0" y="0"/>
          <a:chExt cx="0" cy="0"/>
        </a:xfrm>
      </p:grpSpPr>
      <p:sp>
        <p:nvSpPr>
          <p:cNvPr id="2" name="AutoShape 2"/>
          <p:cNvSpPr/>
          <p:nvPr/>
        </p:nvSpPr>
        <p:spPr>
          <a:xfrm>
            <a:off x="10160" y="-89613"/>
            <a:ext cx="12192000" cy="877013"/>
          </a:xfrm>
          <a:prstGeom prst="rect">
            <a:avLst/>
          </a:prstGeom>
          <a:solidFill>
            <a:srgbClr val="6B948C">
              <a:alpha val="80784"/>
            </a:srgbClr>
          </a:solidFill>
        </p:spPr>
      </p:sp>
      <p:pic>
        <p:nvPicPr>
          <p:cNvPr id="3" name="Picture 3"/>
          <p:cNvPicPr>
            <a:picLocks noChangeAspect="1"/>
          </p:cNvPicPr>
          <p:nvPr/>
        </p:nvPicPr>
        <p:blipFill>
          <a:blip r:embed="rId3">
            <a:alphaModFix amt="46000"/>
          </a:blip>
          <a:srcRect/>
          <a:stretch>
            <a:fillRect/>
          </a:stretch>
        </p:blipFill>
        <p:spPr>
          <a:xfrm>
            <a:off x="1778000" y="1193800"/>
            <a:ext cx="6477421" cy="5231192"/>
          </a:xfrm>
          <a:prstGeom prst="rect">
            <a:avLst/>
          </a:prstGeom>
        </p:spPr>
      </p:pic>
      <p:sp>
        <p:nvSpPr>
          <p:cNvPr id="4" name="TextBox 3">
            <a:extLst>
              <a:ext uri="{FF2B5EF4-FFF2-40B4-BE49-F238E27FC236}">
                <a16:creationId xmlns:a16="http://schemas.microsoft.com/office/drawing/2014/main" id="{BE448FBA-D413-4D4B-9E0E-246C7BE46304}"/>
              </a:ext>
            </a:extLst>
          </p:cNvPr>
          <p:cNvSpPr txBox="1"/>
          <p:nvPr/>
        </p:nvSpPr>
        <p:spPr>
          <a:xfrm>
            <a:off x="1981200" y="82111"/>
            <a:ext cx="8483600" cy="564322"/>
          </a:xfrm>
          <a:prstGeom prst="rect">
            <a:avLst/>
          </a:prstGeom>
          <a:noFill/>
        </p:spPr>
        <p:txBody>
          <a:bodyPr wrap="square" rtlCol="0">
            <a:spAutoFit/>
          </a:bodyPr>
          <a:lstStyle/>
          <a:p>
            <a:pPr algn="ctr"/>
            <a:r>
              <a:rPr lang="en-US" sz="3067" b="1" dirty="0">
                <a:solidFill>
                  <a:schemeClr val="bg1"/>
                </a:solidFill>
                <a:latin typeface="ISHALinkpen Join" panose="03050602040000000000" pitchFamily="66" charset="0"/>
                <a:ea typeface="ISHALinkpen Join" panose="03050602040000000000" pitchFamily="66" charset="0"/>
                <a:cs typeface="Ebrima" panose="02000000000000000000" pitchFamily="2" charset="0"/>
              </a:rPr>
              <a:t>P</a:t>
            </a:r>
            <a:r>
              <a:rPr lang="en-GB" sz="3067" b="1" dirty="0" err="1">
                <a:solidFill>
                  <a:schemeClr val="bg1"/>
                </a:solidFill>
                <a:latin typeface="ISHALinkpen Join" panose="03050602040000000000" pitchFamily="66" charset="0"/>
                <a:ea typeface="ISHALinkpen Join" panose="03050602040000000000" pitchFamily="66" charset="0"/>
                <a:cs typeface="Ebrima" panose="02000000000000000000" pitchFamily="2" charset="0"/>
              </a:rPr>
              <a:t>arent</a:t>
            </a:r>
            <a:r>
              <a:rPr lang="en-GB" sz="3067" b="1" dirty="0">
                <a:solidFill>
                  <a:schemeClr val="bg1"/>
                </a:solidFill>
                <a:latin typeface="ISHALinkpen Join" panose="03050602040000000000" pitchFamily="66" charset="0"/>
                <a:ea typeface="ISHALinkpen Join" panose="03050602040000000000" pitchFamily="66" charset="0"/>
                <a:cs typeface="Ebrima" panose="02000000000000000000" pitchFamily="2" charset="0"/>
              </a:rPr>
              <a:t> Phonics Workshop</a:t>
            </a:r>
          </a:p>
        </p:txBody>
      </p:sp>
      <p:pic>
        <p:nvPicPr>
          <p:cNvPr id="5" name="Picture 4">
            <a:extLst>
              <a:ext uri="{FF2B5EF4-FFF2-40B4-BE49-F238E27FC236}">
                <a16:creationId xmlns:a16="http://schemas.microsoft.com/office/drawing/2014/main" id="{C6774E47-0107-2131-2298-00FA1886C3E7}"/>
              </a:ext>
            </a:extLst>
          </p:cNvPr>
          <p:cNvPicPr>
            <a:picLocks noChangeAspect="1"/>
          </p:cNvPicPr>
          <p:nvPr/>
        </p:nvPicPr>
        <p:blipFill>
          <a:blip r:embed="rId4"/>
          <a:stretch>
            <a:fillRect/>
          </a:stretch>
        </p:blipFill>
        <p:spPr>
          <a:xfrm>
            <a:off x="686346" y="4915968"/>
            <a:ext cx="10839627" cy="1731414"/>
          </a:xfrm>
          <a:prstGeom prst="rect">
            <a:avLst/>
          </a:prstGeom>
        </p:spPr>
      </p:pic>
      <p:sp>
        <p:nvSpPr>
          <p:cNvPr id="7" name="TextBox 6">
            <a:extLst>
              <a:ext uri="{FF2B5EF4-FFF2-40B4-BE49-F238E27FC236}">
                <a16:creationId xmlns:a16="http://schemas.microsoft.com/office/drawing/2014/main" id="{37BF3C68-0017-5C2C-5950-DC7A023BA8D7}"/>
              </a:ext>
            </a:extLst>
          </p:cNvPr>
          <p:cNvSpPr txBox="1"/>
          <p:nvPr/>
        </p:nvSpPr>
        <p:spPr>
          <a:xfrm>
            <a:off x="1290241" y="1052833"/>
            <a:ext cx="9865518" cy="3739229"/>
          </a:xfrm>
          <a:prstGeom prst="rect">
            <a:avLst/>
          </a:prstGeom>
          <a:noFill/>
        </p:spPr>
        <p:txBody>
          <a:bodyPr wrap="square">
            <a:spAutoFit/>
          </a:bodyPr>
          <a:lstStyle/>
          <a:p>
            <a:pPr marL="0" lvl="0" indent="0" algn="ctr" rtl="0">
              <a:lnSpc>
                <a:spcPct val="90000"/>
              </a:lnSpc>
              <a:spcBef>
                <a:spcPts val="0"/>
              </a:spcBef>
              <a:spcAft>
                <a:spcPts val="0"/>
              </a:spcAft>
              <a:buClr>
                <a:schemeClr val="dk1"/>
              </a:buClr>
              <a:buSzPts val="2800"/>
              <a:buNone/>
            </a:pPr>
            <a:r>
              <a:rPr lang="en-US" sz="1800" b="1" u="sng" dirty="0">
                <a:solidFill>
                  <a:schemeClr val="tx1"/>
                </a:solidFill>
                <a:latin typeface="ISHALinkpen Join" panose="03050602040000000000" pitchFamily="66" charset="0"/>
                <a:ea typeface="ISHALinkpen Join" panose="03050602040000000000" pitchFamily="66" charset="0"/>
                <a:cs typeface="Comic Sans MS"/>
                <a:sym typeface="Comic Sans MS"/>
              </a:rPr>
              <a:t>Reading at home…</a:t>
            </a:r>
          </a:p>
          <a:p>
            <a:pPr marL="0" lvl="0" indent="0" algn="l" rtl="0">
              <a:lnSpc>
                <a:spcPct val="90000"/>
              </a:lnSpc>
              <a:spcBef>
                <a:spcPts val="1000"/>
              </a:spcBef>
              <a:spcAft>
                <a:spcPts val="0"/>
              </a:spcAft>
              <a:buClr>
                <a:schemeClr val="dk1"/>
              </a:buClr>
              <a:buSzPts val="2800"/>
              <a:buNone/>
            </a:pPr>
            <a:r>
              <a:rPr lang="en-US" sz="1800" b="1" dirty="0">
                <a:solidFill>
                  <a:schemeClr val="tx1"/>
                </a:solidFill>
                <a:latin typeface="ISHALinkpen Join" panose="03050602040000000000" pitchFamily="66" charset="0"/>
                <a:ea typeface="ISHALinkpen Join" panose="03050602040000000000" pitchFamily="66" charset="0"/>
                <a:cs typeface="Comic Sans MS"/>
                <a:sym typeface="Comic Sans MS"/>
              </a:rPr>
              <a:t>After reading…</a:t>
            </a:r>
            <a:endParaRPr lang="en-US" dirty="0">
              <a:solidFill>
                <a:schemeClr val="tx1"/>
              </a:solidFill>
              <a:latin typeface="ISHALinkpen Join" panose="03050602040000000000" pitchFamily="66" charset="0"/>
              <a:ea typeface="ISHALinkpen Join" panose="03050602040000000000" pitchFamily="66" charset="0"/>
            </a:endParaRPr>
          </a:p>
          <a:p>
            <a:pPr marL="342900" lvl="0" indent="-342900" algn="l" rtl="0">
              <a:lnSpc>
                <a:spcPct val="90000"/>
              </a:lnSpc>
              <a:spcBef>
                <a:spcPts val="1000"/>
              </a:spcBef>
              <a:spcAft>
                <a:spcPts val="0"/>
              </a:spcAft>
              <a:buClr>
                <a:srgbClr val="002060"/>
              </a:buClr>
              <a:buSzPts val="2800"/>
              <a:buFont typeface="Comic Sans MS"/>
              <a:buChar char="-"/>
            </a:pPr>
            <a:r>
              <a:rPr lang="en-US" sz="1800" dirty="0">
                <a:solidFill>
                  <a:schemeClr val="tx1"/>
                </a:solidFill>
                <a:latin typeface="ISHALinkpen Join" panose="03050602040000000000" pitchFamily="66" charset="0"/>
                <a:ea typeface="ISHALinkpen Join" panose="03050602040000000000" pitchFamily="66" charset="0"/>
                <a:cs typeface="Comic Sans MS"/>
                <a:sym typeface="Comic Sans MS"/>
              </a:rPr>
              <a:t>Discuss with your child what they liked/disliked about the story and why</a:t>
            </a:r>
            <a:endParaRPr lang="en-US" dirty="0">
              <a:solidFill>
                <a:schemeClr val="tx1"/>
              </a:solidFill>
              <a:latin typeface="ISHALinkpen Join" panose="03050602040000000000" pitchFamily="66" charset="0"/>
              <a:ea typeface="ISHALinkpen Join" panose="03050602040000000000" pitchFamily="66" charset="0"/>
            </a:endParaRPr>
          </a:p>
          <a:p>
            <a:pPr marL="342900" lvl="0" indent="-342900" algn="l" rtl="0">
              <a:lnSpc>
                <a:spcPct val="90000"/>
              </a:lnSpc>
              <a:spcBef>
                <a:spcPts val="1000"/>
              </a:spcBef>
              <a:spcAft>
                <a:spcPts val="0"/>
              </a:spcAft>
              <a:buClr>
                <a:srgbClr val="002060"/>
              </a:buClr>
              <a:buSzPts val="2800"/>
              <a:buFont typeface="Comic Sans MS"/>
              <a:buChar char="-"/>
            </a:pPr>
            <a:r>
              <a:rPr lang="en-US" sz="1800" dirty="0">
                <a:solidFill>
                  <a:schemeClr val="tx1"/>
                </a:solidFill>
                <a:latin typeface="ISHALinkpen Join" panose="03050602040000000000" pitchFamily="66" charset="0"/>
                <a:ea typeface="ISHALinkpen Join" panose="03050602040000000000" pitchFamily="66" charset="0"/>
                <a:cs typeface="Comic Sans MS"/>
                <a:sym typeface="Comic Sans MS"/>
              </a:rPr>
              <a:t>Can your child think of another title for the book and explain it?</a:t>
            </a:r>
            <a:endParaRPr lang="en-US" dirty="0">
              <a:solidFill>
                <a:schemeClr val="tx1"/>
              </a:solidFill>
              <a:latin typeface="ISHALinkpen Join" panose="03050602040000000000" pitchFamily="66" charset="0"/>
              <a:ea typeface="ISHALinkpen Join" panose="03050602040000000000" pitchFamily="66" charset="0"/>
            </a:endParaRPr>
          </a:p>
          <a:p>
            <a:pPr marL="342900" lvl="0" indent="-342900" algn="l" rtl="0">
              <a:lnSpc>
                <a:spcPct val="90000"/>
              </a:lnSpc>
              <a:spcBef>
                <a:spcPts val="1000"/>
              </a:spcBef>
              <a:spcAft>
                <a:spcPts val="0"/>
              </a:spcAft>
              <a:buClr>
                <a:srgbClr val="002060"/>
              </a:buClr>
              <a:buSzPts val="2800"/>
              <a:buFont typeface="Comic Sans MS"/>
              <a:buChar char="-"/>
            </a:pPr>
            <a:r>
              <a:rPr lang="en-US" sz="1800" dirty="0">
                <a:solidFill>
                  <a:schemeClr val="tx1"/>
                </a:solidFill>
                <a:latin typeface="ISHALinkpen Join" panose="03050602040000000000" pitchFamily="66" charset="0"/>
                <a:ea typeface="ISHALinkpen Join" panose="03050602040000000000" pitchFamily="66" charset="0"/>
                <a:cs typeface="Comic Sans MS"/>
                <a:sym typeface="Comic Sans MS"/>
              </a:rPr>
              <a:t>Did the story have a sad or happy ending?</a:t>
            </a:r>
            <a:endParaRPr lang="en-US" dirty="0">
              <a:solidFill>
                <a:schemeClr val="tx1"/>
              </a:solidFill>
              <a:latin typeface="ISHALinkpen Join" panose="03050602040000000000" pitchFamily="66" charset="0"/>
              <a:ea typeface="ISHALinkpen Join" panose="03050602040000000000" pitchFamily="66" charset="0"/>
            </a:endParaRPr>
          </a:p>
          <a:p>
            <a:pPr marL="342900" lvl="0" indent="-342900" algn="l" rtl="0">
              <a:lnSpc>
                <a:spcPct val="90000"/>
              </a:lnSpc>
              <a:spcBef>
                <a:spcPts val="1000"/>
              </a:spcBef>
              <a:spcAft>
                <a:spcPts val="0"/>
              </a:spcAft>
              <a:buClr>
                <a:srgbClr val="002060"/>
              </a:buClr>
              <a:buSzPts val="2800"/>
              <a:buFont typeface="Comic Sans MS"/>
              <a:buChar char="-"/>
            </a:pPr>
            <a:r>
              <a:rPr lang="en-US" sz="1800" dirty="0">
                <a:solidFill>
                  <a:schemeClr val="tx1"/>
                </a:solidFill>
                <a:latin typeface="ISHALinkpen Join" panose="03050602040000000000" pitchFamily="66" charset="0"/>
                <a:ea typeface="ISHALinkpen Join" panose="03050602040000000000" pitchFamily="66" charset="0"/>
                <a:cs typeface="Comic Sans MS"/>
                <a:sym typeface="Comic Sans MS"/>
              </a:rPr>
              <a:t>Can your child think of a different ending for the story?</a:t>
            </a:r>
            <a:endParaRPr lang="en-US" dirty="0">
              <a:solidFill>
                <a:schemeClr val="tx1"/>
              </a:solidFill>
              <a:latin typeface="ISHALinkpen Join" panose="03050602040000000000" pitchFamily="66" charset="0"/>
              <a:ea typeface="ISHALinkpen Join" panose="03050602040000000000" pitchFamily="66" charset="0"/>
            </a:endParaRPr>
          </a:p>
          <a:p>
            <a:pPr marL="342900" lvl="0" indent="-342900" algn="l" rtl="0">
              <a:lnSpc>
                <a:spcPct val="90000"/>
              </a:lnSpc>
              <a:spcBef>
                <a:spcPts val="1000"/>
              </a:spcBef>
              <a:spcAft>
                <a:spcPts val="0"/>
              </a:spcAft>
              <a:buClr>
                <a:srgbClr val="002060"/>
              </a:buClr>
              <a:buSzPts val="2800"/>
              <a:buFont typeface="Comic Sans MS"/>
              <a:buChar char="-"/>
            </a:pPr>
            <a:r>
              <a:rPr lang="en-US" sz="1800" dirty="0">
                <a:solidFill>
                  <a:schemeClr val="tx1"/>
                </a:solidFill>
                <a:latin typeface="ISHALinkpen Join" panose="03050602040000000000" pitchFamily="66" charset="0"/>
                <a:ea typeface="ISHALinkpen Join" panose="03050602040000000000" pitchFamily="66" charset="0"/>
                <a:cs typeface="Comic Sans MS"/>
                <a:sym typeface="Comic Sans MS"/>
              </a:rPr>
              <a:t>Can they </a:t>
            </a:r>
            <a:r>
              <a:rPr lang="en-US" sz="1800" dirty="0" err="1">
                <a:solidFill>
                  <a:schemeClr val="tx1"/>
                </a:solidFill>
                <a:latin typeface="ISHALinkpen Join" panose="03050602040000000000" pitchFamily="66" charset="0"/>
                <a:ea typeface="ISHALinkpen Join" panose="03050602040000000000" pitchFamily="66" charset="0"/>
                <a:cs typeface="Comic Sans MS"/>
                <a:sym typeface="Comic Sans MS"/>
              </a:rPr>
              <a:t>summarise</a:t>
            </a:r>
            <a:r>
              <a:rPr lang="en-US" sz="1800" dirty="0">
                <a:solidFill>
                  <a:schemeClr val="tx1"/>
                </a:solidFill>
                <a:latin typeface="ISHALinkpen Join" panose="03050602040000000000" pitchFamily="66" charset="0"/>
                <a:ea typeface="ISHALinkpen Join" panose="03050602040000000000" pitchFamily="66" charset="0"/>
                <a:cs typeface="Comic Sans MS"/>
                <a:sym typeface="Comic Sans MS"/>
              </a:rPr>
              <a:t> what happened at the beginning, in the middle and at the end? </a:t>
            </a:r>
            <a:endParaRPr lang="en-US" dirty="0">
              <a:solidFill>
                <a:schemeClr val="tx1"/>
              </a:solidFill>
              <a:latin typeface="ISHALinkpen Join" panose="03050602040000000000" pitchFamily="66" charset="0"/>
              <a:ea typeface="ISHALinkpen Join" panose="03050602040000000000" pitchFamily="66" charset="0"/>
            </a:endParaRPr>
          </a:p>
          <a:p>
            <a:pPr marL="342900" lvl="0" indent="-342900" algn="l" rtl="0">
              <a:lnSpc>
                <a:spcPct val="90000"/>
              </a:lnSpc>
              <a:spcBef>
                <a:spcPts val="1000"/>
              </a:spcBef>
              <a:spcAft>
                <a:spcPts val="0"/>
              </a:spcAft>
              <a:buClr>
                <a:srgbClr val="002060"/>
              </a:buClr>
              <a:buSzPts val="2800"/>
              <a:buFont typeface="Comic Sans MS"/>
              <a:buChar char="-"/>
            </a:pPr>
            <a:r>
              <a:rPr lang="en-US" sz="1800" dirty="0">
                <a:solidFill>
                  <a:schemeClr val="tx1"/>
                </a:solidFill>
                <a:latin typeface="ISHALinkpen Join" panose="03050602040000000000" pitchFamily="66" charset="0"/>
                <a:ea typeface="ISHALinkpen Join" panose="03050602040000000000" pitchFamily="66" charset="0"/>
                <a:cs typeface="Comic Sans MS"/>
                <a:sym typeface="Comic Sans MS"/>
              </a:rPr>
              <a:t>Can they recall key events from the story and find them in the book?</a:t>
            </a:r>
          </a:p>
        </p:txBody>
      </p:sp>
    </p:spTree>
    <p:extLst>
      <p:ext uri="{BB962C8B-B14F-4D97-AF65-F5344CB8AC3E}">
        <p14:creationId xmlns:p14="http://schemas.microsoft.com/office/powerpoint/2010/main" val="6649794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4F9F1"/>
        </a:solidFill>
        <a:effectLst/>
      </p:bgPr>
    </p:bg>
    <p:spTree>
      <p:nvGrpSpPr>
        <p:cNvPr id="1" name=""/>
        <p:cNvGrpSpPr/>
        <p:nvPr/>
      </p:nvGrpSpPr>
      <p:grpSpPr>
        <a:xfrm>
          <a:off x="0" y="0"/>
          <a:ext cx="0" cy="0"/>
          <a:chOff x="0" y="0"/>
          <a:chExt cx="0" cy="0"/>
        </a:xfrm>
      </p:grpSpPr>
      <p:sp>
        <p:nvSpPr>
          <p:cNvPr id="2" name="AutoShape 2"/>
          <p:cNvSpPr/>
          <p:nvPr/>
        </p:nvSpPr>
        <p:spPr>
          <a:xfrm>
            <a:off x="10160" y="-89613"/>
            <a:ext cx="12192000" cy="877013"/>
          </a:xfrm>
          <a:prstGeom prst="rect">
            <a:avLst/>
          </a:prstGeom>
          <a:solidFill>
            <a:srgbClr val="6B948C">
              <a:alpha val="80784"/>
            </a:srgbClr>
          </a:solidFill>
        </p:spPr>
      </p:sp>
      <p:pic>
        <p:nvPicPr>
          <p:cNvPr id="3" name="Picture 3"/>
          <p:cNvPicPr>
            <a:picLocks noChangeAspect="1"/>
          </p:cNvPicPr>
          <p:nvPr/>
        </p:nvPicPr>
        <p:blipFill>
          <a:blip r:embed="rId3">
            <a:alphaModFix amt="46000"/>
          </a:blip>
          <a:srcRect/>
          <a:stretch>
            <a:fillRect/>
          </a:stretch>
        </p:blipFill>
        <p:spPr>
          <a:xfrm>
            <a:off x="1778000" y="1193800"/>
            <a:ext cx="6477421" cy="5231192"/>
          </a:xfrm>
          <a:prstGeom prst="rect">
            <a:avLst/>
          </a:prstGeom>
        </p:spPr>
      </p:pic>
      <p:sp>
        <p:nvSpPr>
          <p:cNvPr id="4" name="TextBox 3">
            <a:extLst>
              <a:ext uri="{FF2B5EF4-FFF2-40B4-BE49-F238E27FC236}">
                <a16:creationId xmlns:a16="http://schemas.microsoft.com/office/drawing/2014/main" id="{BE448FBA-D413-4D4B-9E0E-246C7BE46304}"/>
              </a:ext>
            </a:extLst>
          </p:cNvPr>
          <p:cNvSpPr txBox="1"/>
          <p:nvPr/>
        </p:nvSpPr>
        <p:spPr>
          <a:xfrm>
            <a:off x="1981200" y="82111"/>
            <a:ext cx="8483600" cy="564322"/>
          </a:xfrm>
          <a:prstGeom prst="rect">
            <a:avLst/>
          </a:prstGeom>
          <a:noFill/>
        </p:spPr>
        <p:txBody>
          <a:bodyPr wrap="square" rtlCol="0">
            <a:spAutoFit/>
          </a:bodyPr>
          <a:lstStyle/>
          <a:p>
            <a:pPr algn="ctr"/>
            <a:r>
              <a:rPr lang="en-US" sz="3067" b="1" dirty="0">
                <a:solidFill>
                  <a:schemeClr val="bg1"/>
                </a:solidFill>
                <a:latin typeface="ISHALinkpen Join" panose="03050602040000000000" pitchFamily="66" charset="0"/>
                <a:ea typeface="ISHALinkpen Join" panose="03050602040000000000" pitchFamily="66" charset="0"/>
                <a:cs typeface="Ebrima" panose="02000000000000000000" pitchFamily="2" charset="0"/>
              </a:rPr>
              <a:t>P</a:t>
            </a:r>
            <a:r>
              <a:rPr lang="en-GB" sz="3067" b="1" dirty="0" err="1">
                <a:solidFill>
                  <a:schemeClr val="bg1"/>
                </a:solidFill>
                <a:latin typeface="ISHALinkpen Join" panose="03050602040000000000" pitchFamily="66" charset="0"/>
                <a:ea typeface="ISHALinkpen Join" panose="03050602040000000000" pitchFamily="66" charset="0"/>
                <a:cs typeface="Ebrima" panose="02000000000000000000" pitchFamily="2" charset="0"/>
              </a:rPr>
              <a:t>arent</a:t>
            </a:r>
            <a:r>
              <a:rPr lang="en-GB" sz="3067" b="1" dirty="0">
                <a:solidFill>
                  <a:schemeClr val="bg1"/>
                </a:solidFill>
                <a:latin typeface="ISHALinkpen Join" panose="03050602040000000000" pitchFamily="66" charset="0"/>
                <a:ea typeface="ISHALinkpen Join" panose="03050602040000000000" pitchFamily="66" charset="0"/>
                <a:cs typeface="Ebrima" panose="02000000000000000000" pitchFamily="2" charset="0"/>
              </a:rPr>
              <a:t> Phonics Workshop</a:t>
            </a:r>
          </a:p>
        </p:txBody>
      </p:sp>
      <p:pic>
        <p:nvPicPr>
          <p:cNvPr id="5" name="Picture 4">
            <a:extLst>
              <a:ext uri="{FF2B5EF4-FFF2-40B4-BE49-F238E27FC236}">
                <a16:creationId xmlns:a16="http://schemas.microsoft.com/office/drawing/2014/main" id="{18EAAC46-DAFD-20A6-117A-D8234A6C922A}"/>
              </a:ext>
            </a:extLst>
          </p:cNvPr>
          <p:cNvPicPr>
            <a:picLocks noChangeAspect="1"/>
          </p:cNvPicPr>
          <p:nvPr/>
        </p:nvPicPr>
        <p:blipFill>
          <a:blip r:embed="rId4"/>
          <a:stretch>
            <a:fillRect/>
          </a:stretch>
        </p:blipFill>
        <p:spPr>
          <a:xfrm>
            <a:off x="847477" y="646433"/>
            <a:ext cx="10497045" cy="5962322"/>
          </a:xfrm>
          <a:prstGeom prst="rect">
            <a:avLst/>
          </a:prstGeom>
        </p:spPr>
      </p:pic>
    </p:spTree>
    <p:extLst>
      <p:ext uri="{BB962C8B-B14F-4D97-AF65-F5344CB8AC3E}">
        <p14:creationId xmlns:p14="http://schemas.microsoft.com/office/powerpoint/2010/main" val="1902195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4F9F1"/>
        </a:solidFill>
        <a:effectLst/>
      </p:bgPr>
    </p:bg>
    <p:spTree>
      <p:nvGrpSpPr>
        <p:cNvPr id="1" name=""/>
        <p:cNvGrpSpPr/>
        <p:nvPr/>
      </p:nvGrpSpPr>
      <p:grpSpPr>
        <a:xfrm>
          <a:off x="0" y="0"/>
          <a:ext cx="0" cy="0"/>
          <a:chOff x="0" y="0"/>
          <a:chExt cx="0" cy="0"/>
        </a:xfrm>
      </p:grpSpPr>
      <p:sp>
        <p:nvSpPr>
          <p:cNvPr id="2" name="AutoShape 2"/>
          <p:cNvSpPr/>
          <p:nvPr/>
        </p:nvSpPr>
        <p:spPr>
          <a:xfrm>
            <a:off x="10160" y="-89613"/>
            <a:ext cx="12192000" cy="877013"/>
          </a:xfrm>
          <a:prstGeom prst="rect">
            <a:avLst/>
          </a:prstGeom>
          <a:solidFill>
            <a:srgbClr val="6B948C">
              <a:alpha val="80784"/>
            </a:srgbClr>
          </a:solidFill>
        </p:spPr>
      </p:sp>
      <p:pic>
        <p:nvPicPr>
          <p:cNvPr id="3" name="Picture 3"/>
          <p:cNvPicPr>
            <a:picLocks noChangeAspect="1"/>
          </p:cNvPicPr>
          <p:nvPr/>
        </p:nvPicPr>
        <p:blipFill>
          <a:blip r:embed="rId3">
            <a:alphaModFix amt="46000"/>
          </a:blip>
          <a:srcRect/>
          <a:stretch>
            <a:fillRect/>
          </a:stretch>
        </p:blipFill>
        <p:spPr>
          <a:xfrm>
            <a:off x="1778000" y="1193800"/>
            <a:ext cx="6477421" cy="5231192"/>
          </a:xfrm>
          <a:prstGeom prst="rect">
            <a:avLst/>
          </a:prstGeom>
        </p:spPr>
      </p:pic>
      <p:sp>
        <p:nvSpPr>
          <p:cNvPr id="4" name="TextBox 3">
            <a:extLst>
              <a:ext uri="{FF2B5EF4-FFF2-40B4-BE49-F238E27FC236}">
                <a16:creationId xmlns:a16="http://schemas.microsoft.com/office/drawing/2014/main" id="{BE448FBA-D413-4D4B-9E0E-246C7BE46304}"/>
              </a:ext>
            </a:extLst>
          </p:cNvPr>
          <p:cNvSpPr txBox="1"/>
          <p:nvPr/>
        </p:nvSpPr>
        <p:spPr>
          <a:xfrm>
            <a:off x="1981200" y="82111"/>
            <a:ext cx="8483600" cy="564322"/>
          </a:xfrm>
          <a:prstGeom prst="rect">
            <a:avLst/>
          </a:prstGeom>
          <a:noFill/>
        </p:spPr>
        <p:txBody>
          <a:bodyPr wrap="square" rtlCol="0">
            <a:spAutoFit/>
          </a:bodyPr>
          <a:lstStyle/>
          <a:p>
            <a:pPr algn="ctr"/>
            <a:r>
              <a:rPr lang="en-US" sz="3067" b="1" dirty="0">
                <a:solidFill>
                  <a:schemeClr val="bg1"/>
                </a:solidFill>
                <a:latin typeface="ISHALinkpen Join" panose="03050602040000000000" pitchFamily="66" charset="0"/>
                <a:ea typeface="ISHALinkpen Join" panose="03050602040000000000" pitchFamily="66" charset="0"/>
                <a:cs typeface="Ebrima" panose="02000000000000000000" pitchFamily="2" charset="0"/>
              </a:rPr>
              <a:t>P</a:t>
            </a:r>
            <a:r>
              <a:rPr lang="en-GB" sz="3067" b="1" dirty="0" err="1">
                <a:solidFill>
                  <a:schemeClr val="bg1"/>
                </a:solidFill>
                <a:latin typeface="ISHALinkpen Join" panose="03050602040000000000" pitchFamily="66" charset="0"/>
                <a:ea typeface="ISHALinkpen Join" panose="03050602040000000000" pitchFamily="66" charset="0"/>
                <a:cs typeface="Ebrima" panose="02000000000000000000" pitchFamily="2" charset="0"/>
              </a:rPr>
              <a:t>arent</a:t>
            </a:r>
            <a:r>
              <a:rPr lang="en-GB" sz="3067" b="1" dirty="0">
                <a:solidFill>
                  <a:schemeClr val="bg1"/>
                </a:solidFill>
                <a:latin typeface="ISHALinkpen Join" panose="03050602040000000000" pitchFamily="66" charset="0"/>
                <a:ea typeface="ISHALinkpen Join" panose="03050602040000000000" pitchFamily="66" charset="0"/>
                <a:cs typeface="Ebrima" panose="02000000000000000000" pitchFamily="2" charset="0"/>
              </a:rPr>
              <a:t> Phonics Workshop</a:t>
            </a:r>
          </a:p>
        </p:txBody>
      </p:sp>
      <p:pic>
        <p:nvPicPr>
          <p:cNvPr id="8" name="Picture 7">
            <a:extLst>
              <a:ext uri="{FF2B5EF4-FFF2-40B4-BE49-F238E27FC236}">
                <a16:creationId xmlns:a16="http://schemas.microsoft.com/office/drawing/2014/main" id="{D90B75A1-4973-1037-A9D5-858F35CB761C}"/>
              </a:ext>
            </a:extLst>
          </p:cNvPr>
          <p:cNvPicPr>
            <a:picLocks noChangeAspect="1"/>
          </p:cNvPicPr>
          <p:nvPr/>
        </p:nvPicPr>
        <p:blipFill>
          <a:blip r:embed="rId4"/>
          <a:stretch>
            <a:fillRect/>
          </a:stretch>
        </p:blipFill>
        <p:spPr>
          <a:xfrm>
            <a:off x="3196145" y="959124"/>
            <a:ext cx="5799710" cy="2738086"/>
          </a:xfrm>
          <a:prstGeom prst="rect">
            <a:avLst/>
          </a:prstGeom>
        </p:spPr>
      </p:pic>
      <p:sp>
        <p:nvSpPr>
          <p:cNvPr id="10" name="TextBox 9">
            <a:extLst>
              <a:ext uri="{FF2B5EF4-FFF2-40B4-BE49-F238E27FC236}">
                <a16:creationId xmlns:a16="http://schemas.microsoft.com/office/drawing/2014/main" id="{2BD52FDC-BA1A-0DC8-0EEC-D792B0E1111A}"/>
              </a:ext>
            </a:extLst>
          </p:cNvPr>
          <p:cNvSpPr txBox="1"/>
          <p:nvPr/>
        </p:nvSpPr>
        <p:spPr>
          <a:xfrm>
            <a:off x="1615855" y="5088631"/>
            <a:ext cx="9214290" cy="1477328"/>
          </a:xfrm>
          <a:prstGeom prst="rect">
            <a:avLst/>
          </a:prstGeom>
          <a:noFill/>
        </p:spPr>
        <p:txBody>
          <a:bodyPr wrap="square">
            <a:spAutoFit/>
          </a:bodyPr>
          <a:lstStyle/>
          <a:p>
            <a:r>
              <a:rPr lang="en-GB" sz="1800" dirty="0">
                <a:latin typeface="ISHALinkpen Join" panose="03050602040000000000" pitchFamily="66" charset="0"/>
                <a:ea typeface="ISHALinkpen Join" panose="03050602040000000000" pitchFamily="66" charset="0"/>
              </a:rPr>
              <a:t>Building the muscles in the wrists and hands through: pinching/ squeezing/ pushing/ pincer grip/ poking/ squishing/ rolling/ rolling/ digging</a:t>
            </a:r>
          </a:p>
          <a:p>
            <a:r>
              <a:rPr lang="en-GB" sz="1800" dirty="0">
                <a:latin typeface="ISHALinkpen Join" panose="03050602040000000000" pitchFamily="66" charset="0"/>
                <a:ea typeface="ISHALinkpen Join" panose="03050602040000000000" pitchFamily="66" charset="0"/>
              </a:rPr>
              <a:t>Activities to support fine motor skills – playdough, threading, drawing, painting, colouring, weaving, lacing, using cutlery</a:t>
            </a:r>
          </a:p>
        </p:txBody>
      </p:sp>
      <p:sp>
        <p:nvSpPr>
          <p:cNvPr id="12" name="TextBox 11">
            <a:extLst>
              <a:ext uri="{FF2B5EF4-FFF2-40B4-BE49-F238E27FC236}">
                <a16:creationId xmlns:a16="http://schemas.microsoft.com/office/drawing/2014/main" id="{84D84B4A-EB56-D499-8179-3693D35A40B6}"/>
              </a:ext>
            </a:extLst>
          </p:cNvPr>
          <p:cNvSpPr txBox="1"/>
          <p:nvPr/>
        </p:nvSpPr>
        <p:spPr>
          <a:xfrm>
            <a:off x="1075451" y="4005295"/>
            <a:ext cx="10041096" cy="369332"/>
          </a:xfrm>
          <a:prstGeom prst="rect">
            <a:avLst/>
          </a:prstGeom>
          <a:noFill/>
        </p:spPr>
        <p:txBody>
          <a:bodyPr wrap="square">
            <a:spAutoFit/>
          </a:bodyPr>
          <a:lstStyle/>
          <a:p>
            <a:pPr algn="ctr"/>
            <a:r>
              <a:rPr lang="en-GB" sz="1800" b="1" dirty="0">
                <a:latin typeface="ISHALinkpen Join" panose="03050602040000000000" pitchFamily="66" charset="0"/>
                <a:ea typeface="ISHALinkpen Join" panose="03050602040000000000" pitchFamily="66" charset="0"/>
              </a:rPr>
              <a:t>Handwriting Begins with Good Pencil Grip and the Child’s Name</a:t>
            </a:r>
            <a:endParaRPr lang="en-GB" b="1" dirty="0"/>
          </a:p>
        </p:txBody>
      </p:sp>
    </p:spTree>
    <p:extLst>
      <p:ext uri="{BB962C8B-B14F-4D97-AF65-F5344CB8AC3E}">
        <p14:creationId xmlns:p14="http://schemas.microsoft.com/office/powerpoint/2010/main" val="9311515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4F9F1"/>
        </a:solidFill>
        <a:effectLst/>
      </p:bgPr>
    </p:bg>
    <p:spTree>
      <p:nvGrpSpPr>
        <p:cNvPr id="1" name=""/>
        <p:cNvGrpSpPr/>
        <p:nvPr/>
      </p:nvGrpSpPr>
      <p:grpSpPr>
        <a:xfrm>
          <a:off x="0" y="0"/>
          <a:ext cx="0" cy="0"/>
          <a:chOff x="0" y="0"/>
          <a:chExt cx="0" cy="0"/>
        </a:xfrm>
      </p:grpSpPr>
      <p:sp>
        <p:nvSpPr>
          <p:cNvPr id="2" name="AutoShape 2"/>
          <p:cNvSpPr/>
          <p:nvPr/>
        </p:nvSpPr>
        <p:spPr>
          <a:xfrm>
            <a:off x="10160" y="-89613"/>
            <a:ext cx="12192000" cy="877013"/>
          </a:xfrm>
          <a:prstGeom prst="rect">
            <a:avLst/>
          </a:prstGeom>
          <a:solidFill>
            <a:srgbClr val="6B948C">
              <a:alpha val="80784"/>
            </a:srgbClr>
          </a:solidFill>
        </p:spPr>
      </p:sp>
      <p:pic>
        <p:nvPicPr>
          <p:cNvPr id="3" name="Picture 3"/>
          <p:cNvPicPr>
            <a:picLocks noChangeAspect="1"/>
          </p:cNvPicPr>
          <p:nvPr/>
        </p:nvPicPr>
        <p:blipFill>
          <a:blip r:embed="rId3">
            <a:alphaModFix amt="46000"/>
          </a:blip>
          <a:srcRect/>
          <a:stretch>
            <a:fillRect/>
          </a:stretch>
        </p:blipFill>
        <p:spPr>
          <a:xfrm>
            <a:off x="1778000" y="1193800"/>
            <a:ext cx="6477421" cy="5231192"/>
          </a:xfrm>
          <a:prstGeom prst="rect">
            <a:avLst/>
          </a:prstGeom>
        </p:spPr>
      </p:pic>
      <p:sp>
        <p:nvSpPr>
          <p:cNvPr id="4" name="TextBox 3">
            <a:extLst>
              <a:ext uri="{FF2B5EF4-FFF2-40B4-BE49-F238E27FC236}">
                <a16:creationId xmlns:a16="http://schemas.microsoft.com/office/drawing/2014/main" id="{BE448FBA-D413-4D4B-9E0E-246C7BE46304}"/>
              </a:ext>
            </a:extLst>
          </p:cNvPr>
          <p:cNvSpPr txBox="1"/>
          <p:nvPr/>
        </p:nvSpPr>
        <p:spPr>
          <a:xfrm>
            <a:off x="1981200" y="82111"/>
            <a:ext cx="8483600" cy="564322"/>
          </a:xfrm>
          <a:prstGeom prst="rect">
            <a:avLst/>
          </a:prstGeom>
          <a:noFill/>
        </p:spPr>
        <p:txBody>
          <a:bodyPr wrap="square" rtlCol="0">
            <a:spAutoFit/>
          </a:bodyPr>
          <a:lstStyle/>
          <a:p>
            <a:pPr algn="ctr"/>
            <a:r>
              <a:rPr lang="en-US" sz="3067" b="1" dirty="0">
                <a:solidFill>
                  <a:schemeClr val="bg1"/>
                </a:solidFill>
                <a:latin typeface="ISHALinkpen Join" panose="03050602040000000000" pitchFamily="66" charset="0"/>
                <a:ea typeface="ISHALinkpen Join" panose="03050602040000000000" pitchFamily="66" charset="0"/>
                <a:cs typeface="Ebrima" panose="02000000000000000000" pitchFamily="2" charset="0"/>
              </a:rPr>
              <a:t>P</a:t>
            </a:r>
            <a:r>
              <a:rPr lang="en-GB" sz="3067" b="1" dirty="0" err="1">
                <a:solidFill>
                  <a:schemeClr val="bg1"/>
                </a:solidFill>
                <a:latin typeface="ISHALinkpen Join" panose="03050602040000000000" pitchFamily="66" charset="0"/>
                <a:ea typeface="ISHALinkpen Join" panose="03050602040000000000" pitchFamily="66" charset="0"/>
                <a:cs typeface="Ebrima" panose="02000000000000000000" pitchFamily="2" charset="0"/>
              </a:rPr>
              <a:t>arent</a:t>
            </a:r>
            <a:r>
              <a:rPr lang="en-GB" sz="3067" b="1" dirty="0">
                <a:solidFill>
                  <a:schemeClr val="bg1"/>
                </a:solidFill>
                <a:latin typeface="ISHALinkpen Join" panose="03050602040000000000" pitchFamily="66" charset="0"/>
                <a:ea typeface="ISHALinkpen Join" panose="03050602040000000000" pitchFamily="66" charset="0"/>
                <a:cs typeface="Ebrima" panose="02000000000000000000" pitchFamily="2" charset="0"/>
              </a:rPr>
              <a:t> Phonics Workshop</a:t>
            </a:r>
          </a:p>
        </p:txBody>
      </p:sp>
      <p:sp>
        <p:nvSpPr>
          <p:cNvPr id="5" name="Title 1">
            <a:extLst>
              <a:ext uri="{FF2B5EF4-FFF2-40B4-BE49-F238E27FC236}">
                <a16:creationId xmlns:a16="http://schemas.microsoft.com/office/drawing/2014/main" id="{E864D676-014A-18C7-AE84-C0ABB15B69A1}"/>
              </a:ext>
            </a:extLst>
          </p:cNvPr>
          <p:cNvSpPr txBox="1">
            <a:spLocks/>
          </p:cNvSpPr>
          <p:nvPr/>
        </p:nvSpPr>
        <p:spPr>
          <a:xfrm>
            <a:off x="445070" y="1052833"/>
            <a:ext cx="11445875" cy="1282154"/>
          </a:xfrm>
          <a:prstGeom prst="rect">
            <a:avLst/>
          </a:prstGeom>
        </p:spPr>
        <p:txBody>
          <a:bodyP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latin typeface="ISHALinkpen Join" panose="03050602040000000000" pitchFamily="66" charset="0"/>
                <a:ea typeface="ISHALinkpen Join" panose="03050602040000000000" pitchFamily="66" charset="0"/>
              </a:rPr>
              <a:t>Useful Tips for Teaching Efficient Pencil Grip</a:t>
            </a:r>
            <a:br>
              <a:rPr lang="en-GB" dirty="0">
                <a:latin typeface="ISHALinkpen Join" panose="03050602040000000000" pitchFamily="66" charset="0"/>
                <a:ea typeface="ISHALinkpen Join" panose="03050602040000000000" pitchFamily="66" charset="0"/>
              </a:rPr>
            </a:br>
            <a:endParaRPr lang="en-GB" dirty="0">
              <a:latin typeface="ISHALinkpen Join" panose="03050602040000000000" pitchFamily="66" charset="0"/>
              <a:ea typeface="ISHALinkpen Join" panose="03050602040000000000" pitchFamily="66" charset="0"/>
            </a:endParaRPr>
          </a:p>
        </p:txBody>
      </p:sp>
      <p:pic>
        <p:nvPicPr>
          <p:cNvPr id="6" name="Content Placeholder 3">
            <a:extLst>
              <a:ext uri="{FF2B5EF4-FFF2-40B4-BE49-F238E27FC236}">
                <a16:creationId xmlns:a16="http://schemas.microsoft.com/office/drawing/2014/main" id="{683A0EDE-E5DF-E37F-EA46-4BAE144F85A5}"/>
              </a:ext>
            </a:extLst>
          </p:cNvPr>
          <p:cNvPicPr>
            <a:picLocks noChangeAspect="1"/>
          </p:cNvPicPr>
          <p:nvPr/>
        </p:nvPicPr>
        <p:blipFill>
          <a:blip r:embed="rId4"/>
          <a:stretch>
            <a:fillRect/>
          </a:stretch>
        </p:blipFill>
        <p:spPr>
          <a:xfrm>
            <a:off x="701040" y="1764398"/>
            <a:ext cx="2735263" cy="2265362"/>
          </a:xfrm>
          <a:prstGeom prst="rect">
            <a:avLst/>
          </a:prstGeom>
        </p:spPr>
      </p:pic>
      <p:pic>
        <p:nvPicPr>
          <p:cNvPr id="7" name="Picture 6">
            <a:extLst>
              <a:ext uri="{FF2B5EF4-FFF2-40B4-BE49-F238E27FC236}">
                <a16:creationId xmlns:a16="http://schemas.microsoft.com/office/drawing/2014/main" id="{4A27D078-4FCD-378B-1415-02A0A21B3E52}"/>
              </a:ext>
            </a:extLst>
          </p:cNvPr>
          <p:cNvPicPr>
            <a:picLocks noChangeAspect="1"/>
          </p:cNvPicPr>
          <p:nvPr/>
        </p:nvPicPr>
        <p:blipFill>
          <a:blip r:embed="rId5"/>
          <a:stretch>
            <a:fillRect/>
          </a:stretch>
        </p:blipFill>
        <p:spPr>
          <a:xfrm>
            <a:off x="5447109" y="4212382"/>
            <a:ext cx="5616624" cy="2212610"/>
          </a:xfrm>
          <a:prstGeom prst="rect">
            <a:avLst/>
          </a:prstGeom>
        </p:spPr>
      </p:pic>
      <p:sp>
        <p:nvSpPr>
          <p:cNvPr id="8" name="Rectangle 7">
            <a:extLst>
              <a:ext uri="{FF2B5EF4-FFF2-40B4-BE49-F238E27FC236}">
                <a16:creationId xmlns:a16="http://schemas.microsoft.com/office/drawing/2014/main" id="{10C4D063-D18E-DAF1-D55A-60100FF0AC87}"/>
              </a:ext>
            </a:extLst>
          </p:cNvPr>
          <p:cNvSpPr/>
          <p:nvPr/>
        </p:nvSpPr>
        <p:spPr>
          <a:xfrm>
            <a:off x="4799857" y="2204865"/>
            <a:ext cx="4176464" cy="1477328"/>
          </a:xfrm>
          <a:prstGeom prst="rect">
            <a:avLst/>
          </a:prstGeom>
        </p:spPr>
        <p:txBody>
          <a:bodyPr wrap="square">
            <a:spAutoFit/>
          </a:bodyPr>
          <a:lstStyle/>
          <a:p>
            <a:pPr marL="342900" indent="-342900">
              <a:buClrTx/>
              <a:buFontTx/>
              <a:buAutoNum type="arabicPeriod"/>
            </a:pPr>
            <a:r>
              <a:rPr lang="en-GB" sz="1800" kern="1200" dirty="0">
                <a:solidFill>
                  <a:prstClr val="black"/>
                </a:solidFill>
                <a:latin typeface="ISHALinkpen Join" panose="03050602040000000000" pitchFamily="66" charset="0"/>
                <a:ea typeface="ISHALinkpen Join" panose="03050602040000000000" pitchFamily="66" charset="0"/>
                <a:cs typeface="+mn-cs"/>
              </a:rPr>
              <a:t>Hold a ball of tissue or a small soft foam ball with 2 fingers.</a:t>
            </a:r>
          </a:p>
          <a:p>
            <a:pPr marL="342900" indent="-342900">
              <a:buClrTx/>
              <a:buFontTx/>
              <a:buAutoNum type="arabicPeriod"/>
            </a:pPr>
            <a:r>
              <a:rPr lang="en-GB" sz="1800" kern="1200" dirty="0">
                <a:solidFill>
                  <a:prstClr val="black"/>
                </a:solidFill>
                <a:latin typeface="ISHALinkpen Join" panose="03050602040000000000" pitchFamily="66" charset="0"/>
                <a:ea typeface="ISHALinkpen Join" panose="03050602040000000000" pitchFamily="66" charset="0"/>
                <a:cs typeface="+mn-cs"/>
              </a:rPr>
              <a:t>Short triangular pencils.</a:t>
            </a:r>
          </a:p>
          <a:p>
            <a:pPr marL="342900" indent="-342900">
              <a:buClrTx/>
              <a:buFontTx/>
              <a:buAutoNum type="arabicPeriod"/>
            </a:pPr>
            <a:r>
              <a:rPr lang="en-GB" sz="1800" kern="1200" dirty="0">
                <a:solidFill>
                  <a:prstClr val="black"/>
                </a:solidFill>
                <a:latin typeface="ISHALinkpen Join" panose="03050602040000000000" pitchFamily="66" charset="0"/>
                <a:ea typeface="ISHALinkpen Join" panose="03050602040000000000" pitchFamily="66" charset="0"/>
                <a:cs typeface="+mn-cs"/>
              </a:rPr>
              <a:t>Pinch and flick.</a:t>
            </a:r>
          </a:p>
        </p:txBody>
      </p:sp>
    </p:spTree>
    <p:extLst>
      <p:ext uri="{BB962C8B-B14F-4D97-AF65-F5344CB8AC3E}">
        <p14:creationId xmlns:p14="http://schemas.microsoft.com/office/powerpoint/2010/main" val="4472980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4F9F1"/>
        </a:solidFill>
        <a:effectLst/>
      </p:bgPr>
    </p:bg>
    <p:spTree>
      <p:nvGrpSpPr>
        <p:cNvPr id="1" name=""/>
        <p:cNvGrpSpPr/>
        <p:nvPr/>
      </p:nvGrpSpPr>
      <p:grpSpPr>
        <a:xfrm>
          <a:off x="0" y="0"/>
          <a:ext cx="0" cy="0"/>
          <a:chOff x="0" y="0"/>
          <a:chExt cx="0" cy="0"/>
        </a:xfrm>
      </p:grpSpPr>
      <p:sp>
        <p:nvSpPr>
          <p:cNvPr id="2" name="AutoShape 2"/>
          <p:cNvSpPr/>
          <p:nvPr/>
        </p:nvSpPr>
        <p:spPr>
          <a:xfrm>
            <a:off x="10160" y="-89613"/>
            <a:ext cx="12192000" cy="877013"/>
          </a:xfrm>
          <a:prstGeom prst="rect">
            <a:avLst/>
          </a:prstGeom>
          <a:solidFill>
            <a:srgbClr val="6B948C">
              <a:alpha val="80784"/>
            </a:srgbClr>
          </a:solidFill>
        </p:spPr>
      </p:sp>
      <p:pic>
        <p:nvPicPr>
          <p:cNvPr id="3" name="Picture 3"/>
          <p:cNvPicPr>
            <a:picLocks noChangeAspect="1"/>
          </p:cNvPicPr>
          <p:nvPr/>
        </p:nvPicPr>
        <p:blipFill>
          <a:blip r:embed="rId3">
            <a:alphaModFix amt="46000"/>
          </a:blip>
          <a:srcRect/>
          <a:stretch>
            <a:fillRect/>
          </a:stretch>
        </p:blipFill>
        <p:spPr>
          <a:xfrm>
            <a:off x="1778000" y="1193800"/>
            <a:ext cx="6477421" cy="5231192"/>
          </a:xfrm>
          <a:prstGeom prst="rect">
            <a:avLst/>
          </a:prstGeom>
        </p:spPr>
      </p:pic>
      <p:sp>
        <p:nvSpPr>
          <p:cNvPr id="4" name="TextBox 3">
            <a:extLst>
              <a:ext uri="{FF2B5EF4-FFF2-40B4-BE49-F238E27FC236}">
                <a16:creationId xmlns:a16="http://schemas.microsoft.com/office/drawing/2014/main" id="{BE448FBA-D413-4D4B-9E0E-246C7BE46304}"/>
              </a:ext>
            </a:extLst>
          </p:cNvPr>
          <p:cNvSpPr txBox="1"/>
          <p:nvPr/>
        </p:nvSpPr>
        <p:spPr>
          <a:xfrm>
            <a:off x="1981200" y="82111"/>
            <a:ext cx="8483600" cy="564322"/>
          </a:xfrm>
          <a:prstGeom prst="rect">
            <a:avLst/>
          </a:prstGeom>
          <a:noFill/>
        </p:spPr>
        <p:txBody>
          <a:bodyPr wrap="square" rtlCol="0">
            <a:spAutoFit/>
          </a:bodyPr>
          <a:lstStyle/>
          <a:p>
            <a:pPr algn="ctr"/>
            <a:r>
              <a:rPr lang="en-US" sz="3067" b="1" dirty="0">
                <a:solidFill>
                  <a:schemeClr val="bg1"/>
                </a:solidFill>
                <a:latin typeface="ISHALinkpen Join" panose="03050602040000000000" pitchFamily="66" charset="0"/>
                <a:ea typeface="ISHALinkpen Join" panose="03050602040000000000" pitchFamily="66" charset="0"/>
                <a:cs typeface="Ebrima" panose="02000000000000000000" pitchFamily="2" charset="0"/>
              </a:rPr>
              <a:t>P</a:t>
            </a:r>
            <a:r>
              <a:rPr lang="en-GB" sz="3067" b="1" dirty="0" err="1">
                <a:solidFill>
                  <a:schemeClr val="bg1"/>
                </a:solidFill>
                <a:latin typeface="ISHALinkpen Join" panose="03050602040000000000" pitchFamily="66" charset="0"/>
                <a:ea typeface="ISHALinkpen Join" panose="03050602040000000000" pitchFamily="66" charset="0"/>
                <a:cs typeface="Ebrima" panose="02000000000000000000" pitchFamily="2" charset="0"/>
              </a:rPr>
              <a:t>arent</a:t>
            </a:r>
            <a:r>
              <a:rPr lang="en-GB" sz="3067" b="1" dirty="0">
                <a:solidFill>
                  <a:schemeClr val="bg1"/>
                </a:solidFill>
                <a:latin typeface="ISHALinkpen Join" panose="03050602040000000000" pitchFamily="66" charset="0"/>
                <a:ea typeface="ISHALinkpen Join" panose="03050602040000000000" pitchFamily="66" charset="0"/>
                <a:cs typeface="Ebrima" panose="02000000000000000000" pitchFamily="2" charset="0"/>
              </a:rPr>
              <a:t> Phonics Workshop</a:t>
            </a:r>
          </a:p>
        </p:txBody>
      </p:sp>
      <p:sp>
        <p:nvSpPr>
          <p:cNvPr id="6" name="TextBox 5">
            <a:extLst>
              <a:ext uri="{FF2B5EF4-FFF2-40B4-BE49-F238E27FC236}">
                <a16:creationId xmlns:a16="http://schemas.microsoft.com/office/drawing/2014/main" id="{97D475F4-B26E-3A93-A518-B9F8C77A6339}"/>
              </a:ext>
            </a:extLst>
          </p:cNvPr>
          <p:cNvSpPr txBox="1"/>
          <p:nvPr/>
        </p:nvSpPr>
        <p:spPr>
          <a:xfrm>
            <a:off x="310373" y="959124"/>
            <a:ext cx="11571254" cy="6260945"/>
          </a:xfrm>
          <a:prstGeom prst="rect">
            <a:avLst/>
          </a:prstGeom>
          <a:noFill/>
        </p:spPr>
        <p:txBody>
          <a:bodyPr wrap="square">
            <a:spAutoFit/>
          </a:bodyPr>
          <a:lstStyle/>
          <a:p>
            <a:pPr marL="0" lvl="0" indent="0" algn="ctr" rtl="0">
              <a:lnSpc>
                <a:spcPct val="90000"/>
              </a:lnSpc>
              <a:spcBef>
                <a:spcPts val="0"/>
              </a:spcBef>
              <a:spcAft>
                <a:spcPts val="0"/>
              </a:spcAft>
              <a:buClr>
                <a:schemeClr val="dk1"/>
              </a:buClr>
              <a:buSzPts val="2800"/>
              <a:buNone/>
            </a:pPr>
            <a:r>
              <a:rPr lang="en-US" sz="1800" b="1" u="sng" dirty="0">
                <a:solidFill>
                  <a:schemeClr val="tx1"/>
                </a:solidFill>
                <a:latin typeface="ISHALinkpen Join" panose="03050602040000000000" pitchFamily="66" charset="0"/>
                <a:ea typeface="ISHALinkpen Join" panose="03050602040000000000" pitchFamily="66" charset="0"/>
                <a:cs typeface="Comic Sans MS"/>
                <a:sym typeface="Comic Sans MS"/>
              </a:rPr>
              <a:t>What can you do to support your child?</a:t>
            </a:r>
          </a:p>
          <a:p>
            <a:pPr marL="0" lvl="0" indent="0" algn="l" rtl="0">
              <a:lnSpc>
                <a:spcPct val="90000"/>
              </a:lnSpc>
              <a:spcBef>
                <a:spcPts val="1000"/>
              </a:spcBef>
              <a:spcAft>
                <a:spcPts val="0"/>
              </a:spcAft>
              <a:buClr>
                <a:schemeClr val="dk1"/>
              </a:buClr>
              <a:buSzPts val="2000"/>
              <a:buNone/>
            </a:pPr>
            <a:endParaRPr lang="en-US" sz="1800" b="1" u="sng" dirty="0">
              <a:solidFill>
                <a:schemeClr val="tx1"/>
              </a:solidFill>
              <a:latin typeface="ISHALinkpen Join" panose="03050602040000000000" pitchFamily="66" charset="0"/>
              <a:ea typeface="ISHALinkpen Join" panose="03050602040000000000" pitchFamily="66" charset="0"/>
              <a:cs typeface="Comic Sans MS"/>
              <a:sym typeface="Comic Sans MS"/>
            </a:endParaRPr>
          </a:p>
          <a:p>
            <a:pPr marL="0" lvl="0" indent="0" algn="l" rtl="0">
              <a:lnSpc>
                <a:spcPct val="90000"/>
              </a:lnSpc>
              <a:spcBef>
                <a:spcPts val="1000"/>
              </a:spcBef>
              <a:spcAft>
                <a:spcPts val="0"/>
              </a:spcAft>
              <a:buClr>
                <a:schemeClr val="dk1"/>
              </a:buClr>
              <a:buSzPts val="2000"/>
              <a:buNone/>
            </a:pPr>
            <a:r>
              <a:rPr lang="en-US" sz="1800" b="1" dirty="0">
                <a:solidFill>
                  <a:schemeClr val="tx1"/>
                </a:solidFill>
                <a:latin typeface="ISHALinkpen Join" panose="03050602040000000000" pitchFamily="66" charset="0"/>
                <a:ea typeface="ISHALinkpen Join" panose="03050602040000000000" pitchFamily="66" charset="0"/>
                <a:cs typeface="Comic Sans MS"/>
                <a:sym typeface="Comic Sans MS"/>
              </a:rPr>
              <a:t>-  Go to the </a:t>
            </a:r>
            <a:r>
              <a:rPr lang="en-US" sz="1800" dirty="0">
                <a:solidFill>
                  <a:schemeClr val="tx1"/>
                </a:solidFill>
                <a:latin typeface="ISHALinkpen Join" panose="03050602040000000000" pitchFamily="66" charset="0"/>
                <a:ea typeface="ISHALinkpen Join" panose="03050602040000000000" pitchFamily="66" charset="0"/>
                <a:cs typeface="Comic Sans MS"/>
                <a:sym typeface="Comic Sans MS"/>
              </a:rPr>
              <a:t>Little Wandle website to access videos and guidance for parents. </a:t>
            </a:r>
          </a:p>
          <a:p>
            <a:pPr marL="342900" lvl="0" indent="-342900" algn="l" rtl="0">
              <a:lnSpc>
                <a:spcPct val="90000"/>
              </a:lnSpc>
              <a:spcBef>
                <a:spcPts val="1000"/>
              </a:spcBef>
              <a:spcAft>
                <a:spcPts val="0"/>
              </a:spcAft>
              <a:buClr>
                <a:srgbClr val="002060"/>
              </a:buClr>
              <a:buSzPts val="2200"/>
              <a:buFont typeface="Comic Sans MS"/>
              <a:buChar char="-"/>
            </a:pPr>
            <a:r>
              <a:rPr lang="en-US" sz="1800" dirty="0">
                <a:solidFill>
                  <a:schemeClr val="tx1"/>
                </a:solidFill>
                <a:latin typeface="ISHALinkpen Join" panose="03050602040000000000" pitchFamily="66" charset="0"/>
                <a:ea typeface="ISHALinkpen Join" panose="03050602040000000000" pitchFamily="66" charset="0"/>
                <a:cs typeface="Comic Sans MS"/>
                <a:sym typeface="Comic Sans MS"/>
              </a:rPr>
              <a:t>Share books with your children for pleasure. </a:t>
            </a:r>
          </a:p>
          <a:p>
            <a:pPr marL="342900" lvl="0" indent="-342900" algn="l" rtl="0">
              <a:lnSpc>
                <a:spcPct val="90000"/>
              </a:lnSpc>
              <a:spcBef>
                <a:spcPts val="1000"/>
              </a:spcBef>
              <a:spcAft>
                <a:spcPts val="0"/>
              </a:spcAft>
              <a:buClr>
                <a:srgbClr val="002060"/>
              </a:buClr>
              <a:buSzPts val="2200"/>
              <a:buFont typeface="Comic Sans MS"/>
              <a:buChar char="-"/>
            </a:pPr>
            <a:r>
              <a:rPr lang="en-US" sz="1800" dirty="0">
                <a:solidFill>
                  <a:schemeClr val="tx1"/>
                </a:solidFill>
                <a:latin typeface="ISHALinkpen Join" panose="03050602040000000000" pitchFamily="66" charset="0"/>
                <a:ea typeface="ISHALinkpen Join" panose="03050602040000000000" pitchFamily="66" charset="0"/>
                <a:cs typeface="Comic Sans MS"/>
                <a:sym typeface="Comic Sans MS"/>
              </a:rPr>
              <a:t>Check on our website for documents to support reading and phonics.</a:t>
            </a:r>
            <a:endParaRPr lang="en-US" sz="1800" dirty="0">
              <a:solidFill>
                <a:schemeClr val="tx1"/>
              </a:solidFill>
              <a:latin typeface="ISHALinkpen Join" panose="03050602040000000000" pitchFamily="66" charset="0"/>
              <a:ea typeface="ISHALinkpen Join" panose="03050602040000000000" pitchFamily="66" charset="0"/>
            </a:endParaRPr>
          </a:p>
          <a:p>
            <a:pPr marL="342900" lvl="0" indent="-342900" algn="l" rtl="0">
              <a:lnSpc>
                <a:spcPct val="90000"/>
              </a:lnSpc>
              <a:spcBef>
                <a:spcPts val="1000"/>
              </a:spcBef>
              <a:spcAft>
                <a:spcPts val="0"/>
              </a:spcAft>
              <a:buClr>
                <a:srgbClr val="002060"/>
              </a:buClr>
              <a:buSzPts val="2200"/>
              <a:buFont typeface="Comic Sans MS"/>
              <a:buChar char="-"/>
            </a:pPr>
            <a:r>
              <a:rPr lang="en-US" sz="1800" dirty="0">
                <a:solidFill>
                  <a:schemeClr val="tx1"/>
                </a:solidFill>
                <a:latin typeface="ISHALinkpen Join" panose="03050602040000000000" pitchFamily="66" charset="0"/>
                <a:ea typeface="ISHALinkpen Join" panose="03050602040000000000" pitchFamily="66" charset="0"/>
                <a:cs typeface="Comic Sans MS"/>
                <a:sym typeface="Comic Sans MS"/>
              </a:rPr>
              <a:t>Encourage your child to use their phonic knowledge and blending skills daily.</a:t>
            </a:r>
            <a:endParaRPr lang="en-US" sz="1800" dirty="0">
              <a:solidFill>
                <a:schemeClr val="tx1"/>
              </a:solidFill>
              <a:latin typeface="ISHALinkpen Join" panose="03050602040000000000" pitchFamily="66" charset="0"/>
              <a:ea typeface="ISHALinkpen Join" panose="03050602040000000000" pitchFamily="66" charset="0"/>
            </a:endParaRPr>
          </a:p>
          <a:p>
            <a:pPr marL="342900" lvl="0" indent="-342900" algn="l" rtl="0">
              <a:lnSpc>
                <a:spcPct val="90000"/>
              </a:lnSpc>
              <a:spcBef>
                <a:spcPts val="1000"/>
              </a:spcBef>
              <a:spcAft>
                <a:spcPts val="0"/>
              </a:spcAft>
              <a:buClr>
                <a:srgbClr val="002060"/>
              </a:buClr>
              <a:buSzPts val="2200"/>
              <a:buFont typeface="Comic Sans MS"/>
              <a:buChar char="-"/>
            </a:pPr>
            <a:r>
              <a:rPr lang="en-US" sz="1800" dirty="0">
                <a:solidFill>
                  <a:schemeClr val="tx1"/>
                </a:solidFill>
                <a:latin typeface="ISHALinkpen Join" panose="03050602040000000000" pitchFamily="66" charset="0"/>
                <a:ea typeface="ISHALinkpen Join" panose="03050602040000000000" pitchFamily="66" charset="0"/>
                <a:cs typeface="Comic Sans MS"/>
                <a:sym typeface="Comic Sans MS"/>
              </a:rPr>
              <a:t>Help them spot tricky words when out and about.</a:t>
            </a:r>
            <a:endParaRPr lang="en-US" sz="1800" dirty="0">
              <a:solidFill>
                <a:schemeClr val="tx1"/>
              </a:solidFill>
              <a:latin typeface="ISHALinkpen Join" panose="03050602040000000000" pitchFamily="66" charset="0"/>
              <a:ea typeface="ISHALinkpen Join" panose="03050602040000000000" pitchFamily="66" charset="0"/>
            </a:endParaRPr>
          </a:p>
          <a:p>
            <a:pPr marL="342900" lvl="0" indent="-342900" algn="l" rtl="0">
              <a:lnSpc>
                <a:spcPct val="90000"/>
              </a:lnSpc>
              <a:spcBef>
                <a:spcPts val="1000"/>
              </a:spcBef>
              <a:spcAft>
                <a:spcPts val="0"/>
              </a:spcAft>
              <a:buClr>
                <a:srgbClr val="002060"/>
              </a:buClr>
              <a:buSzPts val="2200"/>
              <a:buFont typeface="Comic Sans MS"/>
              <a:buChar char="-"/>
            </a:pPr>
            <a:r>
              <a:rPr lang="en-US" sz="1800" dirty="0">
                <a:solidFill>
                  <a:schemeClr val="tx1"/>
                </a:solidFill>
                <a:latin typeface="ISHALinkpen Join" panose="03050602040000000000" pitchFamily="66" charset="0"/>
                <a:ea typeface="ISHALinkpen Join" panose="03050602040000000000" pitchFamily="66" charset="0"/>
                <a:cs typeface="Comic Sans MS"/>
                <a:sym typeface="Comic Sans MS"/>
              </a:rPr>
              <a:t>Reread books to develop fluency</a:t>
            </a:r>
          </a:p>
          <a:p>
            <a:pPr marL="342900" lvl="0" indent="-342900" algn="l" rtl="0">
              <a:lnSpc>
                <a:spcPct val="90000"/>
              </a:lnSpc>
              <a:spcBef>
                <a:spcPts val="1000"/>
              </a:spcBef>
              <a:spcAft>
                <a:spcPts val="0"/>
              </a:spcAft>
              <a:buClr>
                <a:srgbClr val="002060"/>
              </a:buClr>
              <a:buSzPts val="2200"/>
              <a:buFont typeface="Comic Sans MS"/>
              <a:buChar char="-"/>
            </a:pPr>
            <a:r>
              <a:rPr lang="en-US" sz="1800" dirty="0">
                <a:solidFill>
                  <a:schemeClr val="tx1"/>
                </a:solidFill>
                <a:latin typeface="ISHALinkpen Join" panose="03050602040000000000" pitchFamily="66" charset="0"/>
                <a:ea typeface="ISHALinkpen Join" panose="03050602040000000000" pitchFamily="66" charset="0"/>
              </a:rPr>
              <a:t>Provide lots of encouragement and praise</a:t>
            </a:r>
          </a:p>
          <a:p>
            <a:pPr marL="342900" lvl="0" indent="-342900" algn="l" rtl="0">
              <a:lnSpc>
                <a:spcPct val="90000"/>
              </a:lnSpc>
              <a:spcBef>
                <a:spcPts val="1000"/>
              </a:spcBef>
              <a:spcAft>
                <a:spcPts val="0"/>
              </a:spcAft>
              <a:buClr>
                <a:srgbClr val="002060"/>
              </a:buClr>
              <a:buSzPts val="2200"/>
              <a:buFont typeface="Comic Sans MS"/>
              <a:buChar char="-"/>
            </a:pPr>
            <a:r>
              <a:rPr lang="en-US" sz="1800" dirty="0">
                <a:solidFill>
                  <a:schemeClr val="tx1"/>
                </a:solidFill>
                <a:latin typeface="ISHALinkpen Join" panose="03050602040000000000" pitchFamily="66" charset="0"/>
                <a:ea typeface="ISHALinkpen Join" panose="03050602040000000000" pitchFamily="66" charset="0"/>
              </a:rPr>
              <a:t>Play the fool- they can be your teacher!</a:t>
            </a:r>
          </a:p>
          <a:p>
            <a:pPr marL="342900" lvl="0" indent="-342900" algn="l" rtl="0">
              <a:lnSpc>
                <a:spcPct val="90000"/>
              </a:lnSpc>
              <a:spcBef>
                <a:spcPts val="1000"/>
              </a:spcBef>
              <a:spcAft>
                <a:spcPts val="0"/>
              </a:spcAft>
              <a:buClr>
                <a:srgbClr val="002060"/>
              </a:buClr>
              <a:buSzPts val="2200"/>
              <a:buFont typeface="Comic Sans MS"/>
              <a:buChar char="-"/>
            </a:pPr>
            <a:r>
              <a:rPr lang="en-US" sz="1800" dirty="0">
                <a:solidFill>
                  <a:schemeClr val="tx1"/>
                </a:solidFill>
                <a:latin typeface="ISHALinkpen Join" panose="03050602040000000000" pitchFamily="66" charset="0"/>
                <a:ea typeface="ISHALinkpen Join" panose="03050602040000000000" pitchFamily="66" charset="0"/>
              </a:rPr>
              <a:t>Play ‘I Spy’ with letter names and sounds</a:t>
            </a:r>
          </a:p>
          <a:p>
            <a:pPr marL="342900" lvl="0" indent="-342900" algn="l" rtl="0">
              <a:lnSpc>
                <a:spcPct val="90000"/>
              </a:lnSpc>
              <a:spcBef>
                <a:spcPts val="1000"/>
              </a:spcBef>
              <a:spcAft>
                <a:spcPts val="0"/>
              </a:spcAft>
              <a:buClr>
                <a:srgbClr val="002060"/>
              </a:buClr>
              <a:buSzPts val="2200"/>
              <a:buFont typeface="Comic Sans MS"/>
              <a:buChar char="-"/>
            </a:pPr>
            <a:r>
              <a:rPr lang="en-US" sz="1800" dirty="0">
                <a:solidFill>
                  <a:schemeClr val="tx1"/>
                </a:solidFill>
                <a:latin typeface="ISHALinkpen Join" panose="03050602040000000000" pitchFamily="66" charset="0"/>
                <a:ea typeface="ISHALinkpen Join" panose="03050602040000000000" pitchFamily="66" charset="0"/>
              </a:rPr>
              <a:t>Write tricky words on flashcards and stick them around the house. How many can they read in a set amount of time?</a:t>
            </a:r>
          </a:p>
          <a:p>
            <a:pPr marL="342900" lvl="0" indent="-342900" algn="l" rtl="0">
              <a:lnSpc>
                <a:spcPct val="90000"/>
              </a:lnSpc>
              <a:spcBef>
                <a:spcPts val="1000"/>
              </a:spcBef>
              <a:spcAft>
                <a:spcPts val="0"/>
              </a:spcAft>
              <a:buClr>
                <a:srgbClr val="002060"/>
              </a:buClr>
              <a:buSzPts val="2200"/>
              <a:buFont typeface="Comic Sans MS"/>
              <a:buChar char="-"/>
            </a:pPr>
            <a:endParaRPr lang="en-US" sz="1800" dirty="0">
              <a:solidFill>
                <a:schemeClr val="tx1"/>
              </a:solidFill>
              <a:latin typeface="ISHALinkpen Join" panose="03050602040000000000" pitchFamily="66" charset="0"/>
              <a:ea typeface="ISHALinkpen Join" panose="03050602040000000000" pitchFamily="66" charset="0"/>
            </a:endParaRPr>
          </a:p>
          <a:p>
            <a:pPr marL="0" lvl="0" indent="0" algn="ctr" rtl="0">
              <a:lnSpc>
                <a:spcPct val="90000"/>
              </a:lnSpc>
              <a:spcBef>
                <a:spcPts val="1000"/>
              </a:spcBef>
              <a:spcAft>
                <a:spcPts val="0"/>
              </a:spcAft>
              <a:buClr>
                <a:schemeClr val="dk1"/>
              </a:buClr>
              <a:buSzPts val="2000"/>
              <a:buNone/>
            </a:pPr>
            <a:endParaRPr lang="en-US" sz="1800" b="1" u="sng" dirty="0">
              <a:solidFill>
                <a:schemeClr val="tx1"/>
              </a:solidFill>
              <a:latin typeface="ISHALinkpen Join" panose="03050602040000000000" pitchFamily="66" charset="0"/>
              <a:ea typeface="ISHALinkpen Join" panose="03050602040000000000" pitchFamily="66" charset="0"/>
              <a:cs typeface="Comic Sans MS"/>
              <a:sym typeface="Comic Sans MS"/>
            </a:endParaRPr>
          </a:p>
          <a:p>
            <a:pPr marL="0" lvl="0" indent="0" algn="ctr" rtl="0">
              <a:lnSpc>
                <a:spcPct val="90000"/>
              </a:lnSpc>
              <a:spcBef>
                <a:spcPts val="1000"/>
              </a:spcBef>
              <a:spcAft>
                <a:spcPts val="0"/>
              </a:spcAft>
              <a:buClr>
                <a:schemeClr val="dk1"/>
              </a:buClr>
              <a:buSzPts val="2000"/>
              <a:buNone/>
            </a:pPr>
            <a:endParaRPr lang="en-US" sz="1800" dirty="0">
              <a:solidFill>
                <a:schemeClr val="tx1"/>
              </a:solidFill>
              <a:latin typeface="ISHALinkpen Join" panose="03050602040000000000" pitchFamily="66" charset="0"/>
              <a:ea typeface="ISHALinkpen Join" panose="03050602040000000000" pitchFamily="66" charset="0"/>
            </a:endParaRPr>
          </a:p>
          <a:p>
            <a:pPr marL="0" lvl="0" indent="0" algn="l" rtl="0">
              <a:lnSpc>
                <a:spcPct val="90000"/>
              </a:lnSpc>
              <a:spcBef>
                <a:spcPts val="1000"/>
              </a:spcBef>
              <a:spcAft>
                <a:spcPts val="0"/>
              </a:spcAft>
              <a:buClr>
                <a:schemeClr val="dk1"/>
              </a:buClr>
              <a:buSzPts val="2000"/>
              <a:buNone/>
            </a:pPr>
            <a:endParaRPr lang="en-US" sz="1800" dirty="0">
              <a:solidFill>
                <a:schemeClr val="tx1"/>
              </a:solidFill>
              <a:latin typeface="ISHALinkpen Join" panose="03050602040000000000" pitchFamily="66" charset="0"/>
              <a:ea typeface="ISHALinkpen Join" panose="03050602040000000000" pitchFamily="66" charset="0"/>
            </a:endParaRPr>
          </a:p>
        </p:txBody>
      </p:sp>
    </p:spTree>
    <p:extLst>
      <p:ext uri="{BB962C8B-B14F-4D97-AF65-F5344CB8AC3E}">
        <p14:creationId xmlns:p14="http://schemas.microsoft.com/office/powerpoint/2010/main" val="781345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4F9F1"/>
        </a:solidFill>
        <a:effectLst/>
      </p:bgPr>
    </p:bg>
    <p:spTree>
      <p:nvGrpSpPr>
        <p:cNvPr id="1" name=""/>
        <p:cNvGrpSpPr/>
        <p:nvPr/>
      </p:nvGrpSpPr>
      <p:grpSpPr>
        <a:xfrm>
          <a:off x="0" y="0"/>
          <a:ext cx="0" cy="0"/>
          <a:chOff x="0" y="0"/>
          <a:chExt cx="0" cy="0"/>
        </a:xfrm>
      </p:grpSpPr>
      <p:sp>
        <p:nvSpPr>
          <p:cNvPr id="2" name="AutoShape 2"/>
          <p:cNvSpPr/>
          <p:nvPr/>
        </p:nvSpPr>
        <p:spPr>
          <a:xfrm>
            <a:off x="10160" y="-89613"/>
            <a:ext cx="12192000" cy="877013"/>
          </a:xfrm>
          <a:prstGeom prst="rect">
            <a:avLst/>
          </a:prstGeom>
          <a:solidFill>
            <a:srgbClr val="6B948C">
              <a:alpha val="80784"/>
            </a:srgbClr>
          </a:solidFill>
        </p:spPr>
      </p:sp>
      <p:pic>
        <p:nvPicPr>
          <p:cNvPr id="3" name="Picture 3"/>
          <p:cNvPicPr>
            <a:picLocks noChangeAspect="1"/>
          </p:cNvPicPr>
          <p:nvPr/>
        </p:nvPicPr>
        <p:blipFill>
          <a:blip r:embed="rId3">
            <a:alphaModFix amt="46000"/>
          </a:blip>
          <a:srcRect/>
          <a:stretch>
            <a:fillRect/>
          </a:stretch>
        </p:blipFill>
        <p:spPr>
          <a:xfrm>
            <a:off x="1778000" y="1193800"/>
            <a:ext cx="6477421" cy="5231192"/>
          </a:xfrm>
          <a:prstGeom prst="rect">
            <a:avLst/>
          </a:prstGeom>
        </p:spPr>
      </p:pic>
      <p:sp>
        <p:nvSpPr>
          <p:cNvPr id="4" name="TextBox 3">
            <a:extLst>
              <a:ext uri="{FF2B5EF4-FFF2-40B4-BE49-F238E27FC236}">
                <a16:creationId xmlns:a16="http://schemas.microsoft.com/office/drawing/2014/main" id="{BE448FBA-D413-4D4B-9E0E-246C7BE46304}"/>
              </a:ext>
            </a:extLst>
          </p:cNvPr>
          <p:cNvSpPr txBox="1"/>
          <p:nvPr/>
        </p:nvSpPr>
        <p:spPr>
          <a:xfrm>
            <a:off x="1981200" y="82111"/>
            <a:ext cx="8483600" cy="564322"/>
          </a:xfrm>
          <a:prstGeom prst="rect">
            <a:avLst/>
          </a:prstGeom>
          <a:noFill/>
        </p:spPr>
        <p:txBody>
          <a:bodyPr wrap="square" rtlCol="0">
            <a:spAutoFit/>
          </a:bodyPr>
          <a:lstStyle/>
          <a:p>
            <a:pPr algn="ctr"/>
            <a:r>
              <a:rPr lang="en-US" sz="3067" b="1" dirty="0">
                <a:solidFill>
                  <a:schemeClr val="bg1"/>
                </a:solidFill>
                <a:latin typeface="ISHALinkpen Join" panose="03050602040000000000" pitchFamily="66" charset="0"/>
                <a:ea typeface="ISHALinkpen Join" panose="03050602040000000000" pitchFamily="66" charset="0"/>
                <a:cs typeface="Ebrima" panose="02000000000000000000" pitchFamily="2" charset="0"/>
              </a:rPr>
              <a:t>P</a:t>
            </a:r>
            <a:r>
              <a:rPr lang="en-GB" sz="3067" b="1" dirty="0" err="1">
                <a:solidFill>
                  <a:schemeClr val="bg1"/>
                </a:solidFill>
                <a:latin typeface="ISHALinkpen Join" panose="03050602040000000000" pitchFamily="66" charset="0"/>
                <a:ea typeface="ISHALinkpen Join" panose="03050602040000000000" pitchFamily="66" charset="0"/>
                <a:cs typeface="Ebrima" panose="02000000000000000000" pitchFamily="2" charset="0"/>
              </a:rPr>
              <a:t>arent</a:t>
            </a:r>
            <a:r>
              <a:rPr lang="en-GB" sz="3067" b="1" dirty="0">
                <a:solidFill>
                  <a:schemeClr val="bg1"/>
                </a:solidFill>
                <a:latin typeface="ISHALinkpen Join" panose="03050602040000000000" pitchFamily="66" charset="0"/>
                <a:ea typeface="ISHALinkpen Join" panose="03050602040000000000" pitchFamily="66" charset="0"/>
                <a:cs typeface="Ebrima" panose="02000000000000000000" pitchFamily="2" charset="0"/>
              </a:rPr>
              <a:t> Phonics Workshop</a:t>
            </a:r>
          </a:p>
        </p:txBody>
      </p:sp>
      <p:pic>
        <p:nvPicPr>
          <p:cNvPr id="5" name="Picture 4">
            <a:extLst>
              <a:ext uri="{FF2B5EF4-FFF2-40B4-BE49-F238E27FC236}">
                <a16:creationId xmlns:a16="http://schemas.microsoft.com/office/drawing/2014/main" id="{5805DDB6-549D-3DCF-7B46-9C93081A96CE}"/>
              </a:ext>
            </a:extLst>
          </p:cNvPr>
          <p:cNvPicPr>
            <a:picLocks noChangeAspect="1"/>
          </p:cNvPicPr>
          <p:nvPr/>
        </p:nvPicPr>
        <p:blipFill>
          <a:blip r:embed="rId4"/>
          <a:stretch>
            <a:fillRect/>
          </a:stretch>
        </p:blipFill>
        <p:spPr>
          <a:xfrm>
            <a:off x="1563231" y="1545172"/>
            <a:ext cx="9065538" cy="3767655"/>
          </a:xfrm>
          <a:prstGeom prst="rect">
            <a:avLst/>
          </a:prstGeom>
        </p:spPr>
      </p:pic>
    </p:spTree>
    <p:extLst>
      <p:ext uri="{BB962C8B-B14F-4D97-AF65-F5344CB8AC3E}">
        <p14:creationId xmlns:p14="http://schemas.microsoft.com/office/powerpoint/2010/main" val="8098542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4F9F1"/>
        </a:solidFill>
        <a:effectLst/>
      </p:bgPr>
    </p:bg>
    <p:spTree>
      <p:nvGrpSpPr>
        <p:cNvPr id="1" name=""/>
        <p:cNvGrpSpPr/>
        <p:nvPr/>
      </p:nvGrpSpPr>
      <p:grpSpPr>
        <a:xfrm>
          <a:off x="0" y="0"/>
          <a:ext cx="0" cy="0"/>
          <a:chOff x="0" y="0"/>
          <a:chExt cx="0" cy="0"/>
        </a:xfrm>
      </p:grpSpPr>
      <p:sp>
        <p:nvSpPr>
          <p:cNvPr id="2" name="AutoShape 2"/>
          <p:cNvSpPr/>
          <p:nvPr/>
        </p:nvSpPr>
        <p:spPr>
          <a:xfrm>
            <a:off x="10160" y="-89613"/>
            <a:ext cx="12192000" cy="877013"/>
          </a:xfrm>
          <a:prstGeom prst="rect">
            <a:avLst/>
          </a:prstGeom>
          <a:solidFill>
            <a:srgbClr val="6B948C">
              <a:alpha val="80784"/>
            </a:srgbClr>
          </a:solidFill>
        </p:spPr>
      </p:sp>
      <p:pic>
        <p:nvPicPr>
          <p:cNvPr id="3" name="Picture 3"/>
          <p:cNvPicPr>
            <a:picLocks noChangeAspect="1"/>
          </p:cNvPicPr>
          <p:nvPr/>
        </p:nvPicPr>
        <p:blipFill>
          <a:blip r:embed="rId3">
            <a:alphaModFix amt="46000"/>
          </a:blip>
          <a:srcRect/>
          <a:stretch>
            <a:fillRect/>
          </a:stretch>
        </p:blipFill>
        <p:spPr>
          <a:xfrm>
            <a:off x="1778000" y="1193800"/>
            <a:ext cx="6477421" cy="5231192"/>
          </a:xfrm>
          <a:prstGeom prst="rect">
            <a:avLst/>
          </a:prstGeom>
        </p:spPr>
      </p:pic>
      <p:sp>
        <p:nvSpPr>
          <p:cNvPr id="4" name="TextBox 3">
            <a:extLst>
              <a:ext uri="{FF2B5EF4-FFF2-40B4-BE49-F238E27FC236}">
                <a16:creationId xmlns:a16="http://schemas.microsoft.com/office/drawing/2014/main" id="{BE448FBA-D413-4D4B-9E0E-246C7BE46304}"/>
              </a:ext>
            </a:extLst>
          </p:cNvPr>
          <p:cNvSpPr txBox="1"/>
          <p:nvPr/>
        </p:nvSpPr>
        <p:spPr>
          <a:xfrm>
            <a:off x="1981200" y="82111"/>
            <a:ext cx="8483600" cy="564322"/>
          </a:xfrm>
          <a:prstGeom prst="rect">
            <a:avLst/>
          </a:prstGeom>
          <a:noFill/>
        </p:spPr>
        <p:txBody>
          <a:bodyPr wrap="square" rtlCol="0">
            <a:spAutoFit/>
          </a:bodyPr>
          <a:lstStyle/>
          <a:p>
            <a:pPr algn="ctr"/>
            <a:r>
              <a:rPr lang="en-US" sz="3067" b="1" dirty="0">
                <a:solidFill>
                  <a:schemeClr val="bg1"/>
                </a:solidFill>
                <a:latin typeface="ISHALinkpen Join" panose="03050602040000000000" pitchFamily="66" charset="0"/>
                <a:ea typeface="ISHALinkpen Join" panose="03050602040000000000" pitchFamily="66" charset="0"/>
                <a:cs typeface="Ebrima" panose="02000000000000000000" pitchFamily="2" charset="0"/>
              </a:rPr>
              <a:t>P</a:t>
            </a:r>
            <a:r>
              <a:rPr lang="en-GB" sz="3067" b="1" dirty="0" err="1">
                <a:solidFill>
                  <a:schemeClr val="bg1"/>
                </a:solidFill>
                <a:latin typeface="ISHALinkpen Join" panose="03050602040000000000" pitchFamily="66" charset="0"/>
                <a:ea typeface="ISHALinkpen Join" panose="03050602040000000000" pitchFamily="66" charset="0"/>
                <a:cs typeface="Ebrima" panose="02000000000000000000" pitchFamily="2" charset="0"/>
              </a:rPr>
              <a:t>arent</a:t>
            </a:r>
            <a:r>
              <a:rPr lang="en-GB" sz="3067" b="1" dirty="0">
                <a:solidFill>
                  <a:schemeClr val="bg1"/>
                </a:solidFill>
                <a:latin typeface="ISHALinkpen Join" panose="03050602040000000000" pitchFamily="66" charset="0"/>
                <a:ea typeface="ISHALinkpen Join" panose="03050602040000000000" pitchFamily="66" charset="0"/>
                <a:cs typeface="Ebrima" panose="02000000000000000000" pitchFamily="2" charset="0"/>
              </a:rPr>
              <a:t> Phonics Workshop</a:t>
            </a:r>
          </a:p>
        </p:txBody>
      </p:sp>
      <p:pic>
        <p:nvPicPr>
          <p:cNvPr id="5" name="Picture 4">
            <a:extLst>
              <a:ext uri="{FF2B5EF4-FFF2-40B4-BE49-F238E27FC236}">
                <a16:creationId xmlns:a16="http://schemas.microsoft.com/office/drawing/2014/main" id="{8E56997F-28F1-5AA7-D19A-328E7E1FF1DF}"/>
              </a:ext>
            </a:extLst>
          </p:cNvPr>
          <p:cNvPicPr>
            <a:picLocks noChangeAspect="1"/>
          </p:cNvPicPr>
          <p:nvPr/>
        </p:nvPicPr>
        <p:blipFill>
          <a:blip r:embed="rId4"/>
          <a:stretch>
            <a:fillRect/>
          </a:stretch>
        </p:blipFill>
        <p:spPr>
          <a:xfrm>
            <a:off x="844731" y="1776929"/>
            <a:ext cx="10267908" cy="4069334"/>
          </a:xfrm>
          <a:prstGeom prst="rect">
            <a:avLst/>
          </a:prstGeom>
        </p:spPr>
      </p:pic>
      <p:sp>
        <p:nvSpPr>
          <p:cNvPr id="7" name="TextBox 6">
            <a:extLst>
              <a:ext uri="{FF2B5EF4-FFF2-40B4-BE49-F238E27FC236}">
                <a16:creationId xmlns:a16="http://schemas.microsoft.com/office/drawing/2014/main" id="{8D6A833C-B494-259A-E740-A25AB60238C2}"/>
              </a:ext>
            </a:extLst>
          </p:cNvPr>
          <p:cNvSpPr txBox="1"/>
          <p:nvPr/>
        </p:nvSpPr>
        <p:spPr>
          <a:xfrm>
            <a:off x="2719251" y="958999"/>
            <a:ext cx="6100354" cy="646331"/>
          </a:xfrm>
          <a:prstGeom prst="rect">
            <a:avLst/>
          </a:prstGeom>
          <a:noFill/>
        </p:spPr>
        <p:txBody>
          <a:bodyPr wrap="square">
            <a:spAutoFit/>
          </a:bodyPr>
          <a:lstStyle/>
          <a:p>
            <a:pPr algn="ctr"/>
            <a:r>
              <a:rPr lang="en-US" b="1" dirty="0">
                <a:latin typeface="ISHALinkpen Join" panose="03050602040000000000" pitchFamily="66" charset="0"/>
                <a:ea typeface="ISHALinkpen Join" panose="03050602040000000000" pitchFamily="66" charset="0"/>
              </a:rPr>
              <a:t>Thank you for listening.  </a:t>
            </a:r>
          </a:p>
          <a:p>
            <a:pPr algn="ctr"/>
            <a:r>
              <a:rPr lang="en-US" b="1" dirty="0">
                <a:latin typeface="ISHALinkpen Join" panose="03050602040000000000" pitchFamily="66" charset="0"/>
                <a:ea typeface="ISHALinkpen Join" panose="03050602040000000000" pitchFamily="66" charset="0"/>
              </a:rPr>
              <a:t>Any questions?</a:t>
            </a:r>
            <a:endParaRPr lang="en-GB" b="1" dirty="0">
              <a:latin typeface="ISHALinkpen Join" panose="03050602040000000000" pitchFamily="66" charset="0"/>
              <a:ea typeface="ISHALinkpen Join" panose="03050602040000000000" pitchFamily="66" charset="0"/>
            </a:endParaRPr>
          </a:p>
        </p:txBody>
      </p:sp>
    </p:spTree>
    <p:extLst>
      <p:ext uri="{BB962C8B-B14F-4D97-AF65-F5344CB8AC3E}">
        <p14:creationId xmlns:p14="http://schemas.microsoft.com/office/powerpoint/2010/main" val="1718716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4F9F1"/>
        </a:solidFill>
        <a:effectLst/>
      </p:bgPr>
    </p:bg>
    <p:spTree>
      <p:nvGrpSpPr>
        <p:cNvPr id="1" name=""/>
        <p:cNvGrpSpPr/>
        <p:nvPr/>
      </p:nvGrpSpPr>
      <p:grpSpPr>
        <a:xfrm>
          <a:off x="0" y="0"/>
          <a:ext cx="0" cy="0"/>
          <a:chOff x="0" y="0"/>
          <a:chExt cx="0" cy="0"/>
        </a:xfrm>
      </p:grpSpPr>
      <p:sp>
        <p:nvSpPr>
          <p:cNvPr id="2" name="AutoShape 2"/>
          <p:cNvSpPr/>
          <p:nvPr/>
        </p:nvSpPr>
        <p:spPr>
          <a:xfrm>
            <a:off x="10160" y="-89613"/>
            <a:ext cx="12192000" cy="1769124"/>
          </a:xfrm>
          <a:prstGeom prst="rect">
            <a:avLst/>
          </a:prstGeom>
          <a:solidFill>
            <a:srgbClr val="6B948C">
              <a:alpha val="80784"/>
            </a:srgbClr>
          </a:solidFill>
        </p:spPr>
      </p:sp>
      <p:pic>
        <p:nvPicPr>
          <p:cNvPr id="3" name="Picture 3"/>
          <p:cNvPicPr>
            <a:picLocks noChangeAspect="1"/>
          </p:cNvPicPr>
          <p:nvPr/>
        </p:nvPicPr>
        <p:blipFill>
          <a:blip r:embed="rId3">
            <a:alphaModFix amt="46000"/>
          </a:blip>
          <a:srcRect/>
          <a:stretch>
            <a:fillRect/>
          </a:stretch>
        </p:blipFill>
        <p:spPr>
          <a:xfrm>
            <a:off x="2347167" y="1455057"/>
            <a:ext cx="6477421" cy="5231192"/>
          </a:xfrm>
          <a:prstGeom prst="rect">
            <a:avLst/>
          </a:prstGeom>
        </p:spPr>
      </p:pic>
      <p:sp>
        <p:nvSpPr>
          <p:cNvPr id="4" name="TextBox 3">
            <a:extLst>
              <a:ext uri="{FF2B5EF4-FFF2-40B4-BE49-F238E27FC236}">
                <a16:creationId xmlns:a16="http://schemas.microsoft.com/office/drawing/2014/main" id="{BE448FBA-D413-4D4B-9E0E-246C7BE46304}"/>
              </a:ext>
            </a:extLst>
          </p:cNvPr>
          <p:cNvSpPr txBox="1"/>
          <p:nvPr/>
        </p:nvSpPr>
        <p:spPr>
          <a:xfrm>
            <a:off x="1138335" y="82111"/>
            <a:ext cx="10039738" cy="1980286"/>
          </a:xfrm>
          <a:prstGeom prst="rect">
            <a:avLst/>
          </a:prstGeom>
          <a:noFill/>
        </p:spPr>
        <p:txBody>
          <a:bodyPr wrap="square" rtlCol="0">
            <a:spAutoFit/>
          </a:bodyPr>
          <a:lstStyle/>
          <a:p>
            <a:pPr algn="ctr"/>
            <a:r>
              <a:rPr lang="en-US" sz="3067" b="1" dirty="0">
                <a:solidFill>
                  <a:schemeClr val="bg1"/>
                </a:solidFill>
                <a:latin typeface="ISHALinkpen Join" panose="03050602040000000000" pitchFamily="66" charset="0"/>
                <a:ea typeface="ISHALinkpen Join" panose="03050602040000000000" pitchFamily="66" charset="0"/>
                <a:cs typeface="Ebrima" panose="02000000000000000000" pitchFamily="2" charset="0"/>
              </a:rPr>
              <a:t>At Lime Wood Primary School, we value reading as an essential life skill that empowers children to reach their full potential.</a:t>
            </a:r>
            <a:endParaRPr lang="en-GB" sz="3067" b="1" dirty="0">
              <a:solidFill>
                <a:schemeClr val="bg1"/>
              </a:solidFill>
              <a:latin typeface="ISHALinkpen Join" panose="03050602040000000000" pitchFamily="66" charset="0"/>
              <a:ea typeface="ISHALinkpen Join" panose="03050602040000000000" pitchFamily="66" charset="0"/>
              <a:cs typeface="Ebrima" panose="02000000000000000000" pitchFamily="2" charset="0"/>
            </a:endParaRPr>
          </a:p>
        </p:txBody>
      </p:sp>
      <p:sp>
        <p:nvSpPr>
          <p:cNvPr id="7" name="TextBox 6">
            <a:extLst>
              <a:ext uri="{FF2B5EF4-FFF2-40B4-BE49-F238E27FC236}">
                <a16:creationId xmlns:a16="http://schemas.microsoft.com/office/drawing/2014/main" id="{2FF8CA15-3135-3E27-4D2E-18F563602A7B}"/>
              </a:ext>
            </a:extLst>
          </p:cNvPr>
          <p:cNvSpPr txBox="1"/>
          <p:nvPr/>
        </p:nvSpPr>
        <p:spPr>
          <a:xfrm>
            <a:off x="3051110" y="2228185"/>
            <a:ext cx="6102220" cy="4093428"/>
          </a:xfrm>
          <a:prstGeom prst="rect">
            <a:avLst/>
          </a:prstGeom>
          <a:noFill/>
        </p:spPr>
        <p:txBody>
          <a:bodyPr wrap="square">
            <a:spAutoFit/>
          </a:bodyPr>
          <a:lstStyle/>
          <a:p>
            <a:r>
              <a:rPr lang="en-US" sz="2000" dirty="0">
                <a:latin typeface="ISHALinkpen Join" panose="03050602040000000000" pitchFamily="66" charset="0"/>
                <a:ea typeface="ISHALinkpen Join" panose="03050602040000000000" pitchFamily="66" charset="0"/>
              </a:rPr>
              <a:t>We have high expectations of our children as readers and our aims are:</a:t>
            </a:r>
          </a:p>
          <a:p>
            <a:r>
              <a:rPr lang="en-US" sz="2000" dirty="0">
                <a:latin typeface="ISHALinkpen Join" panose="03050602040000000000" pitchFamily="66" charset="0"/>
                <a:ea typeface="ISHALinkpen Join" panose="03050602040000000000" pitchFamily="66" charset="0"/>
              </a:rPr>
              <a:t> • to teach every child to become a fluent and confident reader </a:t>
            </a:r>
          </a:p>
          <a:p>
            <a:endParaRPr lang="en-US" sz="2000" dirty="0">
              <a:latin typeface="ISHALinkpen Join" panose="03050602040000000000" pitchFamily="66" charset="0"/>
              <a:ea typeface="ISHALinkpen Join" panose="03050602040000000000" pitchFamily="66" charset="0"/>
            </a:endParaRPr>
          </a:p>
          <a:p>
            <a:r>
              <a:rPr lang="en-US" sz="2000" dirty="0">
                <a:latin typeface="ISHALinkpen Join" panose="03050602040000000000" pitchFamily="66" charset="0"/>
                <a:ea typeface="ISHALinkpen Join" panose="03050602040000000000" pitchFamily="66" charset="0"/>
              </a:rPr>
              <a:t>• to give children the reading skills necessary to enable their learning in all subjects </a:t>
            </a:r>
          </a:p>
          <a:p>
            <a:endParaRPr lang="en-US" sz="2000" dirty="0">
              <a:latin typeface="ISHALinkpen Join" panose="03050602040000000000" pitchFamily="66" charset="0"/>
              <a:ea typeface="ISHALinkpen Join" panose="03050602040000000000" pitchFamily="66" charset="0"/>
            </a:endParaRPr>
          </a:p>
          <a:p>
            <a:r>
              <a:rPr lang="en-US" sz="2000" dirty="0">
                <a:latin typeface="ISHALinkpen Join" panose="03050602040000000000" pitchFamily="66" charset="0"/>
                <a:ea typeface="ISHALinkpen Join" panose="03050602040000000000" pitchFamily="66" charset="0"/>
              </a:rPr>
              <a:t>• that each child grows to enjoy reading, in order that they become lifelong readers </a:t>
            </a:r>
          </a:p>
          <a:p>
            <a:endParaRPr lang="en-US" sz="2000" dirty="0">
              <a:latin typeface="ISHALinkpen Join" panose="03050602040000000000" pitchFamily="66" charset="0"/>
              <a:ea typeface="ISHALinkpen Join" panose="03050602040000000000" pitchFamily="66" charset="0"/>
            </a:endParaRPr>
          </a:p>
        </p:txBody>
      </p:sp>
    </p:spTree>
    <p:extLst>
      <p:ext uri="{BB962C8B-B14F-4D97-AF65-F5344CB8AC3E}">
        <p14:creationId xmlns:p14="http://schemas.microsoft.com/office/powerpoint/2010/main" val="4273546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4F9F1"/>
        </a:solidFill>
        <a:effectLst/>
      </p:bgPr>
    </p:bg>
    <p:spTree>
      <p:nvGrpSpPr>
        <p:cNvPr id="1" name=""/>
        <p:cNvGrpSpPr/>
        <p:nvPr/>
      </p:nvGrpSpPr>
      <p:grpSpPr>
        <a:xfrm>
          <a:off x="0" y="0"/>
          <a:ext cx="0" cy="0"/>
          <a:chOff x="0" y="0"/>
          <a:chExt cx="0" cy="0"/>
        </a:xfrm>
      </p:grpSpPr>
      <p:sp>
        <p:nvSpPr>
          <p:cNvPr id="2" name="AutoShape 2"/>
          <p:cNvSpPr/>
          <p:nvPr/>
        </p:nvSpPr>
        <p:spPr>
          <a:xfrm>
            <a:off x="10160" y="-89613"/>
            <a:ext cx="12192000" cy="877013"/>
          </a:xfrm>
          <a:prstGeom prst="rect">
            <a:avLst/>
          </a:prstGeom>
          <a:solidFill>
            <a:srgbClr val="6B948C">
              <a:alpha val="80784"/>
            </a:srgbClr>
          </a:solidFill>
        </p:spPr>
      </p:sp>
      <p:pic>
        <p:nvPicPr>
          <p:cNvPr id="3" name="Picture 3"/>
          <p:cNvPicPr>
            <a:picLocks noChangeAspect="1"/>
          </p:cNvPicPr>
          <p:nvPr/>
        </p:nvPicPr>
        <p:blipFill>
          <a:blip r:embed="rId3">
            <a:alphaModFix amt="46000"/>
          </a:blip>
          <a:srcRect/>
          <a:stretch>
            <a:fillRect/>
          </a:stretch>
        </p:blipFill>
        <p:spPr>
          <a:xfrm>
            <a:off x="1778000" y="1193800"/>
            <a:ext cx="6477421" cy="5231192"/>
          </a:xfrm>
          <a:prstGeom prst="rect">
            <a:avLst/>
          </a:prstGeom>
        </p:spPr>
      </p:pic>
      <p:sp>
        <p:nvSpPr>
          <p:cNvPr id="4" name="TextBox 3">
            <a:extLst>
              <a:ext uri="{FF2B5EF4-FFF2-40B4-BE49-F238E27FC236}">
                <a16:creationId xmlns:a16="http://schemas.microsoft.com/office/drawing/2014/main" id="{BE448FBA-D413-4D4B-9E0E-246C7BE46304}"/>
              </a:ext>
            </a:extLst>
          </p:cNvPr>
          <p:cNvSpPr txBox="1"/>
          <p:nvPr/>
        </p:nvSpPr>
        <p:spPr>
          <a:xfrm>
            <a:off x="1981200" y="82111"/>
            <a:ext cx="8483600" cy="564322"/>
          </a:xfrm>
          <a:prstGeom prst="rect">
            <a:avLst/>
          </a:prstGeom>
          <a:noFill/>
        </p:spPr>
        <p:txBody>
          <a:bodyPr wrap="square" rtlCol="0">
            <a:spAutoFit/>
          </a:bodyPr>
          <a:lstStyle/>
          <a:p>
            <a:pPr algn="ctr"/>
            <a:r>
              <a:rPr lang="en-US" sz="3067" b="1" dirty="0">
                <a:solidFill>
                  <a:schemeClr val="bg1"/>
                </a:solidFill>
                <a:latin typeface="ISHALinkpen Join" panose="03050602040000000000" pitchFamily="66" charset="0"/>
                <a:ea typeface="ISHALinkpen Join" panose="03050602040000000000" pitchFamily="66" charset="0"/>
                <a:cs typeface="Ebrima" panose="02000000000000000000" pitchFamily="2" charset="0"/>
              </a:rPr>
              <a:t>P</a:t>
            </a:r>
            <a:r>
              <a:rPr lang="en-GB" sz="3067" b="1" dirty="0" err="1">
                <a:solidFill>
                  <a:schemeClr val="bg1"/>
                </a:solidFill>
                <a:latin typeface="ISHALinkpen Join" panose="03050602040000000000" pitchFamily="66" charset="0"/>
                <a:ea typeface="ISHALinkpen Join" panose="03050602040000000000" pitchFamily="66" charset="0"/>
                <a:cs typeface="Ebrima" panose="02000000000000000000" pitchFamily="2" charset="0"/>
              </a:rPr>
              <a:t>arent</a:t>
            </a:r>
            <a:r>
              <a:rPr lang="en-GB" sz="3067" b="1" dirty="0">
                <a:solidFill>
                  <a:schemeClr val="bg1"/>
                </a:solidFill>
                <a:latin typeface="ISHALinkpen Join" panose="03050602040000000000" pitchFamily="66" charset="0"/>
                <a:ea typeface="ISHALinkpen Join" panose="03050602040000000000" pitchFamily="66" charset="0"/>
                <a:cs typeface="Ebrima" panose="02000000000000000000" pitchFamily="2" charset="0"/>
              </a:rPr>
              <a:t> Phonics Workshop</a:t>
            </a:r>
          </a:p>
        </p:txBody>
      </p:sp>
      <p:sp>
        <p:nvSpPr>
          <p:cNvPr id="6" name="TextBox 5">
            <a:extLst>
              <a:ext uri="{FF2B5EF4-FFF2-40B4-BE49-F238E27FC236}">
                <a16:creationId xmlns:a16="http://schemas.microsoft.com/office/drawing/2014/main" id="{8DC9DA3D-4FFD-0351-110D-19CF5E09780E}"/>
              </a:ext>
            </a:extLst>
          </p:cNvPr>
          <p:cNvSpPr txBox="1"/>
          <p:nvPr/>
        </p:nvSpPr>
        <p:spPr>
          <a:xfrm>
            <a:off x="1362269" y="1129652"/>
            <a:ext cx="6102220" cy="4598695"/>
          </a:xfrm>
          <a:prstGeom prst="rect">
            <a:avLst/>
          </a:prstGeom>
          <a:noFill/>
        </p:spPr>
        <p:txBody>
          <a:bodyPr wrap="square">
            <a:spAutoFit/>
          </a:bodyPr>
          <a:lstStyle/>
          <a:p>
            <a:pPr marL="457200" lvl="0" indent="-457200" algn="l" rtl="0">
              <a:lnSpc>
                <a:spcPct val="90000"/>
              </a:lnSpc>
              <a:spcBef>
                <a:spcPts val="0"/>
              </a:spcBef>
              <a:spcAft>
                <a:spcPts val="0"/>
              </a:spcAft>
              <a:buClr>
                <a:srgbClr val="002060"/>
              </a:buClr>
              <a:buSzPts val="2800"/>
              <a:buFont typeface="Comic Sans MS"/>
              <a:buChar char="-"/>
            </a:pPr>
            <a:r>
              <a:rPr lang="en-US" sz="2000" dirty="0">
                <a:latin typeface="ISHALinkpen Join" panose="03050602040000000000" pitchFamily="66" charset="0"/>
                <a:ea typeface="ISHALinkpen Join" panose="03050602040000000000" pitchFamily="66" charset="0"/>
                <a:cs typeface="Comic Sans MS"/>
                <a:sym typeface="Comic Sans MS"/>
              </a:rPr>
              <a:t>Phonics is a way of teaching children how to read and write.</a:t>
            </a:r>
            <a:endParaRPr lang="en-US" sz="2000" dirty="0">
              <a:latin typeface="ISHALinkpen Join" panose="03050602040000000000" pitchFamily="66" charset="0"/>
              <a:ea typeface="ISHALinkpen Join" panose="03050602040000000000" pitchFamily="66" charset="0"/>
            </a:endParaRPr>
          </a:p>
          <a:p>
            <a:pPr marL="457200" lvl="0" indent="-457200" algn="l" rtl="0">
              <a:lnSpc>
                <a:spcPct val="90000"/>
              </a:lnSpc>
              <a:spcBef>
                <a:spcPts val="1000"/>
              </a:spcBef>
              <a:spcAft>
                <a:spcPts val="0"/>
              </a:spcAft>
              <a:buClr>
                <a:srgbClr val="002060"/>
              </a:buClr>
              <a:buSzPts val="2800"/>
              <a:buFont typeface="Comic Sans MS"/>
              <a:buChar char="-"/>
            </a:pPr>
            <a:r>
              <a:rPr lang="en-US" sz="2000" dirty="0">
                <a:latin typeface="ISHALinkpen Join" panose="03050602040000000000" pitchFamily="66" charset="0"/>
                <a:ea typeface="ISHALinkpen Join" panose="03050602040000000000" pitchFamily="66" charset="0"/>
                <a:cs typeface="Comic Sans MS"/>
                <a:sym typeface="Comic Sans MS"/>
              </a:rPr>
              <a:t>It helps children hear, identify and use different sounds that distinguish one word from another in the English language</a:t>
            </a:r>
            <a:endParaRPr lang="en-US" sz="2000" dirty="0">
              <a:latin typeface="ISHALinkpen Join" panose="03050602040000000000" pitchFamily="66" charset="0"/>
              <a:ea typeface="ISHALinkpen Join" panose="03050602040000000000" pitchFamily="66" charset="0"/>
            </a:endParaRPr>
          </a:p>
          <a:p>
            <a:pPr marL="457200" lvl="0" indent="-279400" algn="l" rtl="0">
              <a:lnSpc>
                <a:spcPct val="90000"/>
              </a:lnSpc>
              <a:spcBef>
                <a:spcPts val="1000"/>
              </a:spcBef>
              <a:spcAft>
                <a:spcPts val="0"/>
              </a:spcAft>
              <a:buClr>
                <a:schemeClr val="dk1"/>
              </a:buClr>
              <a:buSzPts val="2800"/>
              <a:buFont typeface="Calibri"/>
              <a:buNone/>
            </a:pPr>
            <a:endParaRPr lang="en-US" sz="2000" dirty="0">
              <a:latin typeface="ISHALinkpen Join" panose="03050602040000000000" pitchFamily="66" charset="0"/>
              <a:ea typeface="ISHALinkpen Join" panose="03050602040000000000" pitchFamily="66" charset="0"/>
              <a:cs typeface="Comic Sans MS"/>
              <a:sym typeface="Comic Sans MS"/>
            </a:endParaRPr>
          </a:p>
          <a:p>
            <a:pPr marL="0" lvl="0" indent="0" algn="l" rtl="0">
              <a:lnSpc>
                <a:spcPct val="90000"/>
              </a:lnSpc>
              <a:spcBef>
                <a:spcPts val="1000"/>
              </a:spcBef>
              <a:spcAft>
                <a:spcPts val="0"/>
              </a:spcAft>
              <a:buClr>
                <a:srgbClr val="002060"/>
              </a:buClr>
              <a:buSzPts val="2800"/>
              <a:buNone/>
            </a:pPr>
            <a:r>
              <a:rPr lang="en-US" sz="2000" dirty="0">
                <a:latin typeface="ISHALinkpen Join" panose="03050602040000000000" pitchFamily="66" charset="0"/>
                <a:ea typeface="ISHALinkpen Join" panose="03050602040000000000" pitchFamily="66" charset="0"/>
                <a:cs typeface="Comic Sans MS"/>
                <a:sym typeface="Comic Sans MS"/>
              </a:rPr>
              <a:t>Did you know…?</a:t>
            </a:r>
          </a:p>
          <a:p>
            <a:pPr marL="0" lvl="0" indent="0" algn="l" rtl="0">
              <a:lnSpc>
                <a:spcPct val="90000"/>
              </a:lnSpc>
              <a:spcBef>
                <a:spcPts val="1000"/>
              </a:spcBef>
              <a:spcAft>
                <a:spcPts val="0"/>
              </a:spcAft>
              <a:buClr>
                <a:srgbClr val="002060"/>
              </a:buClr>
              <a:buSzPts val="2800"/>
              <a:buNone/>
            </a:pPr>
            <a:r>
              <a:rPr lang="en-US" sz="2000" dirty="0">
                <a:latin typeface="ISHALinkpen Join" panose="03050602040000000000" pitchFamily="66" charset="0"/>
                <a:ea typeface="ISHALinkpen Join" panose="03050602040000000000" pitchFamily="66" charset="0"/>
                <a:cs typeface="Comic Sans MS"/>
                <a:sym typeface="Comic Sans MS"/>
              </a:rPr>
              <a:t>The English language has:</a:t>
            </a:r>
            <a:endParaRPr lang="en-US" sz="2000" dirty="0">
              <a:latin typeface="ISHALinkpen Join" panose="03050602040000000000" pitchFamily="66" charset="0"/>
              <a:ea typeface="ISHALinkpen Join" panose="03050602040000000000" pitchFamily="66" charset="0"/>
            </a:endParaRPr>
          </a:p>
          <a:p>
            <a:pPr marL="457200" lvl="0" indent="-457200" algn="l" rtl="0">
              <a:lnSpc>
                <a:spcPct val="90000"/>
              </a:lnSpc>
              <a:spcBef>
                <a:spcPts val="1000"/>
              </a:spcBef>
              <a:spcAft>
                <a:spcPts val="0"/>
              </a:spcAft>
              <a:buClr>
                <a:srgbClr val="002060"/>
              </a:buClr>
              <a:buSzPts val="2800"/>
              <a:buFont typeface="Comic Sans MS"/>
              <a:buChar char="-"/>
            </a:pPr>
            <a:r>
              <a:rPr lang="en-US" sz="2000" dirty="0">
                <a:latin typeface="ISHALinkpen Join" panose="03050602040000000000" pitchFamily="66" charset="0"/>
                <a:ea typeface="ISHALinkpen Join" panose="03050602040000000000" pitchFamily="66" charset="0"/>
                <a:cs typeface="Comic Sans MS"/>
                <a:sym typeface="Comic Sans MS"/>
              </a:rPr>
              <a:t>26 letters </a:t>
            </a:r>
            <a:endParaRPr lang="en-US" sz="2000" dirty="0">
              <a:latin typeface="ISHALinkpen Join" panose="03050602040000000000" pitchFamily="66" charset="0"/>
              <a:ea typeface="ISHALinkpen Join" panose="03050602040000000000" pitchFamily="66" charset="0"/>
            </a:endParaRPr>
          </a:p>
          <a:p>
            <a:pPr marL="457200" lvl="0" indent="-457200" algn="l" rtl="0">
              <a:lnSpc>
                <a:spcPct val="90000"/>
              </a:lnSpc>
              <a:spcBef>
                <a:spcPts val="1000"/>
              </a:spcBef>
              <a:spcAft>
                <a:spcPts val="0"/>
              </a:spcAft>
              <a:buClr>
                <a:srgbClr val="002060"/>
              </a:buClr>
              <a:buSzPts val="2800"/>
              <a:buFont typeface="Comic Sans MS"/>
              <a:buChar char="-"/>
            </a:pPr>
            <a:r>
              <a:rPr lang="en-US" sz="2000" dirty="0">
                <a:latin typeface="ISHALinkpen Join" panose="03050602040000000000" pitchFamily="66" charset="0"/>
                <a:ea typeface="ISHALinkpen Join" panose="03050602040000000000" pitchFamily="66" charset="0"/>
                <a:cs typeface="Comic Sans MS"/>
                <a:sym typeface="Comic Sans MS"/>
              </a:rPr>
              <a:t>44 sounds </a:t>
            </a:r>
          </a:p>
          <a:p>
            <a:pPr marL="457200" lvl="0" indent="-457200" algn="l" rtl="0">
              <a:lnSpc>
                <a:spcPct val="90000"/>
              </a:lnSpc>
              <a:spcBef>
                <a:spcPts val="1000"/>
              </a:spcBef>
              <a:spcAft>
                <a:spcPts val="0"/>
              </a:spcAft>
              <a:buClr>
                <a:srgbClr val="002060"/>
              </a:buClr>
              <a:buSzPts val="2800"/>
              <a:buFont typeface="Comic Sans MS"/>
              <a:buChar char="-"/>
            </a:pPr>
            <a:r>
              <a:rPr lang="en-US" sz="2000" dirty="0">
                <a:latin typeface="ISHALinkpen Join" panose="03050602040000000000" pitchFamily="66" charset="0"/>
                <a:ea typeface="ISHALinkpen Join" panose="03050602040000000000" pitchFamily="66" charset="0"/>
                <a:cs typeface="Comic Sans MS"/>
                <a:sym typeface="Comic Sans MS"/>
              </a:rPr>
              <a:t>Over 100 different ways to spell those sounds</a:t>
            </a:r>
            <a:endParaRPr lang="en-US" sz="2000" dirty="0">
              <a:latin typeface="ISHALinkpen Join" panose="03050602040000000000" pitchFamily="66" charset="0"/>
              <a:ea typeface="ISHALinkpen Join" panose="03050602040000000000" pitchFamily="66" charset="0"/>
            </a:endParaRPr>
          </a:p>
        </p:txBody>
      </p:sp>
      <p:pic>
        <p:nvPicPr>
          <p:cNvPr id="7" name="Picture 6">
            <a:extLst>
              <a:ext uri="{FF2B5EF4-FFF2-40B4-BE49-F238E27FC236}">
                <a16:creationId xmlns:a16="http://schemas.microsoft.com/office/drawing/2014/main" id="{C4C279E5-CE8C-3D35-48FD-F08868D90BCC}"/>
              </a:ext>
            </a:extLst>
          </p:cNvPr>
          <p:cNvPicPr>
            <a:picLocks noChangeAspect="1"/>
          </p:cNvPicPr>
          <p:nvPr/>
        </p:nvPicPr>
        <p:blipFill>
          <a:blip r:embed="rId4"/>
          <a:stretch>
            <a:fillRect/>
          </a:stretch>
        </p:blipFill>
        <p:spPr>
          <a:xfrm>
            <a:off x="7335172" y="4756979"/>
            <a:ext cx="4691988" cy="1942736"/>
          </a:xfrm>
          <a:prstGeom prst="rect">
            <a:avLst/>
          </a:prstGeom>
        </p:spPr>
      </p:pic>
    </p:spTree>
    <p:extLst>
      <p:ext uri="{BB962C8B-B14F-4D97-AF65-F5344CB8AC3E}">
        <p14:creationId xmlns:p14="http://schemas.microsoft.com/office/powerpoint/2010/main" val="1432592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4F9F1"/>
        </a:solidFill>
        <a:effectLst/>
      </p:bgPr>
    </p:bg>
    <p:spTree>
      <p:nvGrpSpPr>
        <p:cNvPr id="1" name=""/>
        <p:cNvGrpSpPr/>
        <p:nvPr/>
      </p:nvGrpSpPr>
      <p:grpSpPr>
        <a:xfrm>
          <a:off x="0" y="0"/>
          <a:ext cx="0" cy="0"/>
          <a:chOff x="0" y="0"/>
          <a:chExt cx="0" cy="0"/>
        </a:xfrm>
      </p:grpSpPr>
      <p:sp>
        <p:nvSpPr>
          <p:cNvPr id="2" name="AutoShape 2"/>
          <p:cNvSpPr/>
          <p:nvPr/>
        </p:nvSpPr>
        <p:spPr>
          <a:xfrm>
            <a:off x="10160" y="-89613"/>
            <a:ext cx="12192000" cy="877013"/>
          </a:xfrm>
          <a:prstGeom prst="rect">
            <a:avLst/>
          </a:prstGeom>
          <a:solidFill>
            <a:srgbClr val="6B948C">
              <a:alpha val="80784"/>
            </a:srgbClr>
          </a:solidFill>
        </p:spPr>
      </p:sp>
      <p:pic>
        <p:nvPicPr>
          <p:cNvPr id="3" name="Picture 3"/>
          <p:cNvPicPr>
            <a:picLocks noChangeAspect="1"/>
          </p:cNvPicPr>
          <p:nvPr/>
        </p:nvPicPr>
        <p:blipFill>
          <a:blip r:embed="rId3">
            <a:alphaModFix amt="46000"/>
          </a:blip>
          <a:srcRect/>
          <a:stretch>
            <a:fillRect/>
          </a:stretch>
        </p:blipFill>
        <p:spPr>
          <a:xfrm>
            <a:off x="1778000" y="1193800"/>
            <a:ext cx="6477421" cy="5231192"/>
          </a:xfrm>
          <a:prstGeom prst="rect">
            <a:avLst/>
          </a:prstGeom>
        </p:spPr>
      </p:pic>
      <p:sp>
        <p:nvSpPr>
          <p:cNvPr id="4" name="TextBox 3">
            <a:extLst>
              <a:ext uri="{FF2B5EF4-FFF2-40B4-BE49-F238E27FC236}">
                <a16:creationId xmlns:a16="http://schemas.microsoft.com/office/drawing/2014/main" id="{BE448FBA-D413-4D4B-9E0E-246C7BE46304}"/>
              </a:ext>
            </a:extLst>
          </p:cNvPr>
          <p:cNvSpPr txBox="1"/>
          <p:nvPr/>
        </p:nvSpPr>
        <p:spPr>
          <a:xfrm>
            <a:off x="1981200" y="82111"/>
            <a:ext cx="8483600" cy="564322"/>
          </a:xfrm>
          <a:prstGeom prst="rect">
            <a:avLst/>
          </a:prstGeom>
          <a:noFill/>
        </p:spPr>
        <p:txBody>
          <a:bodyPr wrap="square" rtlCol="0">
            <a:spAutoFit/>
          </a:bodyPr>
          <a:lstStyle/>
          <a:p>
            <a:pPr algn="ctr"/>
            <a:r>
              <a:rPr lang="en-US" sz="3067" b="1" dirty="0">
                <a:solidFill>
                  <a:schemeClr val="bg1"/>
                </a:solidFill>
                <a:latin typeface="ISHALinkpen Join" panose="03050602040000000000" pitchFamily="66" charset="0"/>
                <a:ea typeface="ISHALinkpen Join" panose="03050602040000000000" pitchFamily="66" charset="0"/>
                <a:cs typeface="Ebrima" panose="02000000000000000000" pitchFamily="2" charset="0"/>
              </a:rPr>
              <a:t>P</a:t>
            </a:r>
            <a:r>
              <a:rPr lang="en-GB" sz="3067" b="1" dirty="0" err="1">
                <a:solidFill>
                  <a:schemeClr val="bg1"/>
                </a:solidFill>
                <a:latin typeface="ISHALinkpen Join" panose="03050602040000000000" pitchFamily="66" charset="0"/>
                <a:ea typeface="ISHALinkpen Join" panose="03050602040000000000" pitchFamily="66" charset="0"/>
                <a:cs typeface="Ebrima" panose="02000000000000000000" pitchFamily="2" charset="0"/>
              </a:rPr>
              <a:t>arent</a:t>
            </a:r>
            <a:r>
              <a:rPr lang="en-GB" sz="3067" b="1" dirty="0">
                <a:solidFill>
                  <a:schemeClr val="bg1"/>
                </a:solidFill>
                <a:latin typeface="ISHALinkpen Join" panose="03050602040000000000" pitchFamily="66" charset="0"/>
                <a:ea typeface="ISHALinkpen Join" panose="03050602040000000000" pitchFamily="66" charset="0"/>
                <a:cs typeface="Ebrima" panose="02000000000000000000" pitchFamily="2" charset="0"/>
              </a:rPr>
              <a:t> Phonics Workshop</a:t>
            </a:r>
          </a:p>
        </p:txBody>
      </p:sp>
      <p:sp>
        <p:nvSpPr>
          <p:cNvPr id="6" name="TextBox 5">
            <a:extLst>
              <a:ext uri="{FF2B5EF4-FFF2-40B4-BE49-F238E27FC236}">
                <a16:creationId xmlns:a16="http://schemas.microsoft.com/office/drawing/2014/main" id="{7A229A0C-3780-371F-4DF6-4CD075D8557D}"/>
              </a:ext>
            </a:extLst>
          </p:cNvPr>
          <p:cNvSpPr txBox="1"/>
          <p:nvPr/>
        </p:nvSpPr>
        <p:spPr>
          <a:xfrm>
            <a:off x="839755" y="1235606"/>
            <a:ext cx="10888825" cy="4799775"/>
          </a:xfrm>
          <a:prstGeom prst="rect">
            <a:avLst/>
          </a:prstGeom>
          <a:noFill/>
        </p:spPr>
        <p:txBody>
          <a:bodyPr wrap="square">
            <a:spAutoFit/>
          </a:bodyPr>
          <a:lstStyle/>
          <a:p>
            <a:pPr marL="0" lvl="0" indent="0" algn="ctr" rtl="0">
              <a:lnSpc>
                <a:spcPct val="90000"/>
              </a:lnSpc>
              <a:spcBef>
                <a:spcPts val="0"/>
              </a:spcBef>
              <a:spcAft>
                <a:spcPts val="0"/>
              </a:spcAft>
              <a:buClr>
                <a:srgbClr val="C00000"/>
              </a:buClr>
              <a:buSzPts val="2800"/>
              <a:buNone/>
            </a:pPr>
            <a:r>
              <a:rPr lang="en-US" sz="1800" b="1" dirty="0">
                <a:solidFill>
                  <a:srgbClr val="C00000"/>
                </a:solidFill>
                <a:latin typeface="ISHALinkpen Join" panose="03050602040000000000" pitchFamily="66" charset="0"/>
                <a:ea typeface="ISHALinkpen Join" panose="03050602040000000000" pitchFamily="66" charset="0"/>
                <a:cs typeface="Comic Sans MS"/>
                <a:sym typeface="Comic Sans MS"/>
              </a:rPr>
              <a:t>Terminology</a:t>
            </a:r>
          </a:p>
          <a:p>
            <a:pPr marL="0" lvl="0" indent="0" algn="l" rtl="0">
              <a:lnSpc>
                <a:spcPct val="90000"/>
              </a:lnSpc>
              <a:spcBef>
                <a:spcPts val="0"/>
              </a:spcBef>
              <a:spcAft>
                <a:spcPts val="0"/>
              </a:spcAft>
              <a:buClr>
                <a:srgbClr val="C00000"/>
              </a:buClr>
              <a:buSzPts val="2800"/>
              <a:buNone/>
            </a:pPr>
            <a:endParaRPr lang="en-US" b="1" dirty="0">
              <a:solidFill>
                <a:srgbClr val="C00000"/>
              </a:solidFill>
              <a:latin typeface="ISHALinkpen Join" panose="03050602040000000000" pitchFamily="66" charset="0"/>
              <a:ea typeface="ISHALinkpen Join" panose="03050602040000000000" pitchFamily="66" charset="0"/>
              <a:cs typeface="Comic Sans MS"/>
              <a:sym typeface="Comic Sans MS"/>
            </a:endParaRPr>
          </a:p>
          <a:p>
            <a:pPr marL="0" lvl="0" indent="0" algn="l" rtl="0">
              <a:lnSpc>
                <a:spcPct val="90000"/>
              </a:lnSpc>
              <a:spcBef>
                <a:spcPts val="0"/>
              </a:spcBef>
              <a:spcAft>
                <a:spcPts val="0"/>
              </a:spcAft>
              <a:buClr>
                <a:srgbClr val="C00000"/>
              </a:buClr>
              <a:buSzPts val="2800"/>
              <a:buNone/>
            </a:pPr>
            <a:r>
              <a:rPr lang="en-US" sz="1800" b="1" dirty="0">
                <a:solidFill>
                  <a:srgbClr val="C00000"/>
                </a:solidFill>
                <a:latin typeface="ISHALinkpen Join" panose="03050602040000000000" pitchFamily="66" charset="0"/>
                <a:ea typeface="ISHALinkpen Join" panose="03050602040000000000" pitchFamily="66" charset="0"/>
                <a:cs typeface="Comic Sans MS"/>
                <a:sym typeface="Comic Sans MS"/>
              </a:rPr>
              <a:t>Phoneme</a:t>
            </a:r>
            <a:r>
              <a:rPr lang="en-US" sz="1800" dirty="0">
                <a:solidFill>
                  <a:srgbClr val="002060"/>
                </a:solidFill>
                <a:latin typeface="ISHALinkpen Join" panose="03050602040000000000" pitchFamily="66" charset="0"/>
                <a:ea typeface="ISHALinkpen Join" panose="03050602040000000000" pitchFamily="66" charset="0"/>
                <a:cs typeface="Comic Sans MS"/>
                <a:sym typeface="Comic Sans MS"/>
              </a:rPr>
              <a:t> – Any one of the 44 sounds which make up words in the English language. </a:t>
            </a:r>
            <a:endParaRPr lang="en-US" dirty="0">
              <a:latin typeface="ISHALinkpen Join" panose="03050602040000000000" pitchFamily="66" charset="0"/>
              <a:ea typeface="ISHALinkpen Join" panose="03050602040000000000" pitchFamily="66" charset="0"/>
            </a:endParaRPr>
          </a:p>
          <a:p>
            <a:pPr marL="0" lvl="0" indent="0" algn="l" rtl="0">
              <a:lnSpc>
                <a:spcPct val="90000"/>
              </a:lnSpc>
              <a:spcBef>
                <a:spcPts val="1000"/>
              </a:spcBef>
              <a:spcAft>
                <a:spcPts val="0"/>
              </a:spcAft>
              <a:buClr>
                <a:srgbClr val="C00000"/>
              </a:buClr>
              <a:buSzPts val="2800"/>
              <a:buNone/>
            </a:pPr>
            <a:r>
              <a:rPr lang="en-US" sz="1800" b="1" dirty="0">
                <a:solidFill>
                  <a:srgbClr val="C00000"/>
                </a:solidFill>
                <a:latin typeface="ISHALinkpen Join" panose="03050602040000000000" pitchFamily="66" charset="0"/>
                <a:ea typeface="ISHALinkpen Join" panose="03050602040000000000" pitchFamily="66" charset="0"/>
                <a:cs typeface="Comic Sans MS"/>
                <a:sym typeface="Comic Sans MS"/>
              </a:rPr>
              <a:t>Grapheme</a:t>
            </a:r>
            <a:r>
              <a:rPr lang="en-US" sz="1800" dirty="0">
                <a:solidFill>
                  <a:srgbClr val="002060"/>
                </a:solidFill>
                <a:latin typeface="ISHALinkpen Join" panose="03050602040000000000" pitchFamily="66" charset="0"/>
                <a:ea typeface="ISHALinkpen Join" panose="03050602040000000000" pitchFamily="66" charset="0"/>
                <a:cs typeface="Comic Sans MS"/>
                <a:sym typeface="Comic Sans MS"/>
              </a:rPr>
              <a:t> – How a phoneme is written down. There can be more than one way to spell a phoneme. E.g. </a:t>
            </a:r>
            <a:endParaRPr lang="en-US" dirty="0">
              <a:latin typeface="ISHALinkpen Join" panose="03050602040000000000" pitchFamily="66" charset="0"/>
              <a:ea typeface="ISHALinkpen Join" panose="03050602040000000000" pitchFamily="66" charset="0"/>
            </a:endParaRPr>
          </a:p>
          <a:p>
            <a:pPr marL="0" lvl="0" indent="0" algn="l" rtl="0">
              <a:lnSpc>
                <a:spcPct val="90000"/>
              </a:lnSpc>
              <a:spcBef>
                <a:spcPts val="1000"/>
              </a:spcBef>
              <a:spcAft>
                <a:spcPts val="0"/>
              </a:spcAft>
              <a:buClr>
                <a:srgbClr val="002060"/>
              </a:buClr>
              <a:buSzPts val="2800"/>
              <a:buNone/>
            </a:pPr>
            <a:r>
              <a:rPr lang="en-US" sz="1800" dirty="0">
                <a:solidFill>
                  <a:srgbClr val="002060"/>
                </a:solidFill>
                <a:latin typeface="ISHALinkpen Join" panose="03050602040000000000" pitchFamily="66" charset="0"/>
                <a:ea typeface="ISHALinkpen Join" panose="03050602040000000000" pitchFamily="66" charset="0"/>
                <a:cs typeface="Comic Sans MS"/>
                <a:sym typeface="Comic Sans MS"/>
              </a:rPr>
              <a:t>the phoneme ‘ai’ is spelt differently in </a:t>
            </a:r>
          </a:p>
          <a:p>
            <a:pPr marL="0" lvl="0" indent="0" algn="l" rtl="0">
              <a:lnSpc>
                <a:spcPct val="90000"/>
              </a:lnSpc>
              <a:spcBef>
                <a:spcPts val="1000"/>
              </a:spcBef>
              <a:spcAft>
                <a:spcPts val="0"/>
              </a:spcAft>
              <a:buClr>
                <a:srgbClr val="002060"/>
              </a:buClr>
              <a:buSzPts val="2800"/>
              <a:buNone/>
            </a:pPr>
            <a:r>
              <a:rPr lang="en-US" sz="1800" dirty="0">
                <a:solidFill>
                  <a:srgbClr val="002060"/>
                </a:solidFill>
                <a:latin typeface="ISHALinkpen Join" panose="03050602040000000000" pitchFamily="66" charset="0"/>
                <a:ea typeface="ISHALinkpen Join" panose="03050602040000000000" pitchFamily="66" charset="0"/>
                <a:cs typeface="Comic Sans MS"/>
                <a:sym typeface="Comic Sans MS"/>
              </a:rPr>
              <a:t>each of the words ‘way’, ‘make’, ‘fail’, ‘great’,</a:t>
            </a:r>
            <a:endParaRPr lang="en-US" dirty="0">
              <a:latin typeface="ISHALinkpen Join" panose="03050602040000000000" pitchFamily="66" charset="0"/>
              <a:ea typeface="ISHALinkpen Join" panose="03050602040000000000" pitchFamily="66" charset="0"/>
            </a:endParaRPr>
          </a:p>
          <a:p>
            <a:pPr marL="0" lvl="0" indent="0" algn="l" rtl="0">
              <a:lnSpc>
                <a:spcPct val="90000"/>
              </a:lnSpc>
              <a:spcBef>
                <a:spcPts val="1000"/>
              </a:spcBef>
              <a:spcAft>
                <a:spcPts val="0"/>
              </a:spcAft>
              <a:buClr>
                <a:srgbClr val="002060"/>
              </a:buClr>
              <a:buSzPts val="2800"/>
              <a:buNone/>
            </a:pPr>
            <a:r>
              <a:rPr lang="en-US" sz="1800" dirty="0">
                <a:solidFill>
                  <a:srgbClr val="002060"/>
                </a:solidFill>
                <a:latin typeface="ISHALinkpen Join" panose="03050602040000000000" pitchFamily="66" charset="0"/>
                <a:ea typeface="ISHALinkpen Join" panose="03050602040000000000" pitchFamily="66" charset="0"/>
                <a:cs typeface="Comic Sans MS"/>
                <a:sym typeface="Comic Sans MS"/>
              </a:rPr>
              <a:t>‘sleigh’ and ‘lady’.</a:t>
            </a:r>
            <a:endParaRPr lang="en-US" dirty="0">
              <a:latin typeface="ISHALinkpen Join" panose="03050602040000000000" pitchFamily="66" charset="0"/>
              <a:ea typeface="ISHALinkpen Join" panose="03050602040000000000" pitchFamily="66" charset="0"/>
            </a:endParaRPr>
          </a:p>
          <a:p>
            <a:pPr marL="0" lvl="0" indent="0" algn="l" rtl="0">
              <a:lnSpc>
                <a:spcPct val="90000"/>
              </a:lnSpc>
              <a:spcBef>
                <a:spcPts val="1000"/>
              </a:spcBef>
              <a:spcAft>
                <a:spcPts val="0"/>
              </a:spcAft>
              <a:buClr>
                <a:srgbClr val="C00000"/>
              </a:buClr>
              <a:buSzPts val="2800"/>
              <a:buNone/>
            </a:pPr>
            <a:r>
              <a:rPr lang="en-US" sz="1800" b="1" dirty="0">
                <a:solidFill>
                  <a:srgbClr val="C00000"/>
                </a:solidFill>
                <a:latin typeface="ISHALinkpen Join" panose="03050602040000000000" pitchFamily="66" charset="0"/>
                <a:ea typeface="ISHALinkpen Join" panose="03050602040000000000" pitchFamily="66" charset="0"/>
                <a:cs typeface="Comic Sans MS"/>
                <a:sym typeface="Comic Sans MS"/>
              </a:rPr>
              <a:t>Segmenting</a:t>
            </a:r>
            <a:r>
              <a:rPr lang="en-US" sz="1800" dirty="0">
                <a:solidFill>
                  <a:srgbClr val="002060"/>
                </a:solidFill>
                <a:latin typeface="ISHALinkpen Join" panose="03050602040000000000" pitchFamily="66" charset="0"/>
                <a:ea typeface="ISHALinkpen Join" panose="03050602040000000000" pitchFamily="66" charset="0"/>
                <a:cs typeface="Comic Sans MS"/>
                <a:sym typeface="Comic Sans MS"/>
              </a:rPr>
              <a:t> – Identifying the individual </a:t>
            </a:r>
            <a:endParaRPr lang="en-US" dirty="0">
              <a:latin typeface="ISHALinkpen Join" panose="03050602040000000000" pitchFamily="66" charset="0"/>
              <a:ea typeface="ISHALinkpen Join" panose="03050602040000000000" pitchFamily="66" charset="0"/>
            </a:endParaRPr>
          </a:p>
          <a:p>
            <a:pPr marL="0" lvl="0" indent="0" algn="l" rtl="0">
              <a:lnSpc>
                <a:spcPct val="90000"/>
              </a:lnSpc>
              <a:spcBef>
                <a:spcPts val="1000"/>
              </a:spcBef>
              <a:spcAft>
                <a:spcPts val="0"/>
              </a:spcAft>
              <a:buClr>
                <a:srgbClr val="002060"/>
              </a:buClr>
              <a:buSzPts val="2800"/>
              <a:buNone/>
            </a:pPr>
            <a:r>
              <a:rPr lang="en-US" sz="1800" dirty="0">
                <a:solidFill>
                  <a:srgbClr val="002060"/>
                </a:solidFill>
                <a:latin typeface="ISHALinkpen Join" panose="03050602040000000000" pitchFamily="66" charset="0"/>
                <a:ea typeface="ISHALinkpen Join" panose="03050602040000000000" pitchFamily="66" charset="0"/>
                <a:cs typeface="Comic Sans MS"/>
                <a:sym typeface="Comic Sans MS"/>
              </a:rPr>
              <a:t>sounds in a spoken word e.g. ‘d-o-g’.</a:t>
            </a:r>
            <a:endParaRPr lang="en-US" dirty="0">
              <a:latin typeface="ISHALinkpen Join" panose="03050602040000000000" pitchFamily="66" charset="0"/>
              <a:ea typeface="ISHALinkpen Join" panose="03050602040000000000" pitchFamily="66" charset="0"/>
            </a:endParaRPr>
          </a:p>
          <a:p>
            <a:pPr marL="0" lvl="0" indent="0" algn="l" rtl="0">
              <a:lnSpc>
                <a:spcPct val="90000"/>
              </a:lnSpc>
              <a:spcBef>
                <a:spcPts val="1000"/>
              </a:spcBef>
              <a:spcAft>
                <a:spcPts val="0"/>
              </a:spcAft>
              <a:buClr>
                <a:srgbClr val="C00000"/>
              </a:buClr>
              <a:buSzPts val="2800"/>
              <a:buNone/>
            </a:pPr>
            <a:r>
              <a:rPr lang="en-US" sz="1800" b="1" dirty="0">
                <a:solidFill>
                  <a:srgbClr val="C00000"/>
                </a:solidFill>
                <a:latin typeface="ISHALinkpen Join" panose="03050602040000000000" pitchFamily="66" charset="0"/>
                <a:ea typeface="ISHALinkpen Join" panose="03050602040000000000" pitchFamily="66" charset="0"/>
                <a:cs typeface="Comic Sans MS"/>
                <a:sym typeface="Comic Sans MS"/>
              </a:rPr>
              <a:t>Blending</a:t>
            </a:r>
            <a:r>
              <a:rPr lang="en-US" sz="1800" dirty="0">
                <a:solidFill>
                  <a:srgbClr val="002060"/>
                </a:solidFill>
                <a:latin typeface="ISHALinkpen Join" panose="03050602040000000000" pitchFamily="66" charset="0"/>
                <a:ea typeface="ISHALinkpen Join" panose="03050602040000000000" pitchFamily="66" charset="0"/>
                <a:cs typeface="Comic Sans MS"/>
                <a:sym typeface="Comic Sans MS"/>
              </a:rPr>
              <a:t> – Putting the sounds together in a word to</a:t>
            </a:r>
            <a:endParaRPr lang="en-US" dirty="0">
              <a:latin typeface="ISHALinkpen Join" panose="03050602040000000000" pitchFamily="66" charset="0"/>
              <a:ea typeface="ISHALinkpen Join" panose="03050602040000000000" pitchFamily="66" charset="0"/>
            </a:endParaRPr>
          </a:p>
          <a:p>
            <a:pPr marL="0" lvl="0" indent="0" algn="l" rtl="0">
              <a:lnSpc>
                <a:spcPct val="90000"/>
              </a:lnSpc>
              <a:spcBef>
                <a:spcPts val="1000"/>
              </a:spcBef>
              <a:spcAft>
                <a:spcPts val="0"/>
              </a:spcAft>
              <a:buClr>
                <a:srgbClr val="002060"/>
              </a:buClr>
              <a:buSzPts val="2800"/>
              <a:buNone/>
            </a:pPr>
            <a:r>
              <a:rPr lang="en-US" sz="1800" dirty="0">
                <a:solidFill>
                  <a:srgbClr val="002060"/>
                </a:solidFill>
                <a:latin typeface="ISHALinkpen Join" panose="03050602040000000000" pitchFamily="66" charset="0"/>
                <a:ea typeface="ISHALinkpen Join" panose="03050602040000000000" pitchFamily="66" charset="0"/>
                <a:cs typeface="Comic Sans MS"/>
                <a:sym typeface="Comic Sans MS"/>
              </a:rPr>
              <a:t>read it, e.g. ‘d-o-g’ blended is ‘dog</a:t>
            </a:r>
            <a:r>
              <a:rPr lang="en-US" sz="2000" dirty="0">
                <a:solidFill>
                  <a:srgbClr val="002060"/>
                </a:solidFill>
                <a:latin typeface="ISHALinkpen Join" panose="03050602040000000000" pitchFamily="66" charset="0"/>
                <a:ea typeface="ISHALinkpen Join" panose="03050602040000000000" pitchFamily="66" charset="0"/>
                <a:cs typeface="Comic Sans MS"/>
                <a:sym typeface="Comic Sans MS"/>
              </a:rPr>
              <a:t>’.</a:t>
            </a:r>
            <a:endParaRPr lang="en-US" dirty="0">
              <a:latin typeface="ISHALinkpen Join" panose="03050602040000000000" pitchFamily="66" charset="0"/>
              <a:ea typeface="ISHALinkpen Join" panose="03050602040000000000" pitchFamily="66" charset="0"/>
            </a:endParaRPr>
          </a:p>
          <a:p>
            <a:pPr marL="0" lvl="0" indent="0" algn="l" rtl="0">
              <a:lnSpc>
                <a:spcPct val="90000"/>
              </a:lnSpc>
              <a:spcBef>
                <a:spcPts val="1000"/>
              </a:spcBef>
              <a:spcAft>
                <a:spcPts val="0"/>
              </a:spcAft>
              <a:buClr>
                <a:srgbClr val="002060"/>
              </a:buClr>
              <a:buSzPts val="3200"/>
              <a:buNone/>
            </a:pPr>
            <a:r>
              <a:rPr lang="en-US" sz="2000" dirty="0">
                <a:solidFill>
                  <a:srgbClr val="002060"/>
                </a:solidFill>
                <a:latin typeface="ISHALinkpen Join" panose="03050602040000000000" pitchFamily="66" charset="0"/>
                <a:ea typeface="ISHALinkpen Join" panose="03050602040000000000" pitchFamily="66" charset="0"/>
                <a:cs typeface="Comic Sans MS"/>
                <a:sym typeface="Comic Sans MS"/>
              </a:rPr>
              <a:t> </a:t>
            </a:r>
          </a:p>
        </p:txBody>
      </p:sp>
      <p:pic>
        <p:nvPicPr>
          <p:cNvPr id="7" name="Picture 6">
            <a:extLst>
              <a:ext uri="{FF2B5EF4-FFF2-40B4-BE49-F238E27FC236}">
                <a16:creationId xmlns:a16="http://schemas.microsoft.com/office/drawing/2014/main" id="{17929109-DB25-875A-7565-1EFACECD3A7E}"/>
              </a:ext>
            </a:extLst>
          </p:cNvPr>
          <p:cNvPicPr>
            <a:picLocks noChangeAspect="1"/>
          </p:cNvPicPr>
          <p:nvPr/>
        </p:nvPicPr>
        <p:blipFill>
          <a:blip r:embed="rId4"/>
          <a:stretch>
            <a:fillRect/>
          </a:stretch>
        </p:blipFill>
        <p:spPr>
          <a:xfrm>
            <a:off x="8584162" y="4313570"/>
            <a:ext cx="3400209" cy="2340224"/>
          </a:xfrm>
          <a:prstGeom prst="rect">
            <a:avLst/>
          </a:prstGeom>
        </p:spPr>
      </p:pic>
    </p:spTree>
    <p:extLst>
      <p:ext uri="{BB962C8B-B14F-4D97-AF65-F5344CB8AC3E}">
        <p14:creationId xmlns:p14="http://schemas.microsoft.com/office/powerpoint/2010/main" val="1767750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4F9F1"/>
        </a:solidFill>
        <a:effectLst/>
      </p:bgPr>
    </p:bg>
    <p:spTree>
      <p:nvGrpSpPr>
        <p:cNvPr id="1" name=""/>
        <p:cNvGrpSpPr/>
        <p:nvPr/>
      </p:nvGrpSpPr>
      <p:grpSpPr>
        <a:xfrm>
          <a:off x="0" y="0"/>
          <a:ext cx="0" cy="0"/>
          <a:chOff x="0" y="0"/>
          <a:chExt cx="0" cy="0"/>
        </a:xfrm>
      </p:grpSpPr>
      <p:sp>
        <p:nvSpPr>
          <p:cNvPr id="2" name="AutoShape 2"/>
          <p:cNvSpPr/>
          <p:nvPr/>
        </p:nvSpPr>
        <p:spPr>
          <a:xfrm>
            <a:off x="10160" y="-89613"/>
            <a:ext cx="12192000" cy="877013"/>
          </a:xfrm>
          <a:prstGeom prst="rect">
            <a:avLst/>
          </a:prstGeom>
          <a:solidFill>
            <a:srgbClr val="6B948C">
              <a:alpha val="80784"/>
            </a:srgbClr>
          </a:solidFill>
        </p:spPr>
      </p:sp>
      <p:pic>
        <p:nvPicPr>
          <p:cNvPr id="3" name="Picture 3"/>
          <p:cNvPicPr>
            <a:picLocks noChangeAspect="1"/>
          </p:cNvPicPr>
          <p:nvPr/>
        </p:nvPicPr>
        <p:blipFill>
          <a:blip r:embed="rId3">
            <a:alphaModFix amt="46000"/>
          </a:blip>
          <a:srcRect/>
          <a:stretch>
            <a:fillRect/>
          </a:stretch>
        </p:blipFill>
        <p:spPr>
          <a:xfrm>
            <a:off x="1778000" y="1193800"/>
            <a:ext cx="6477421" cy="5231192"/>
          </a:xfrm>
          <a:prstGeom prst="rect">
            <a:avLst/>
          </a:prstGeom>
        </p:spPr>
      </p:pic>
      <p:sp>
        <p:nvSpPr>
          <p:cNvPr id="4" name="TextBox 3">
            <a:extLst>
              <a:ext uri="{FF2B5EF4-FFF2-40B4-BE49-F238E27FC236}">
                <a16:creationId xmlns:a16="http://schemas.microsoft.com/office/drawing/2014/main" id="{BE448FBA-D413-4D4B-9E0E-246C7BE46304}"/>
              </a:ext>
            </a:extLst>
          </p:cNvPr>
          <p:cNvSpPr txBox="1"/>
          <p:nvPr/>
        </p:nvSpPr>
        <p:spPr>
          <a:xfrm>
            <a:off x="1981200" y="82111"/>
            <a:ext cx="8483600" cy="564322"/>
          </a:xfrm>
          <a:prstGeom prst="rect">
            <a:avLst/>
          </a:prstGeom>
          <a:noFill/>
        </p:spPr>
        <p:txBody>
          <a:bodyPr wrap="square" rtlCol="0">
            <a:spAutoFit/>
          </a:bodyPr>
          <a:lstStyle/>
          <a:p>
            <a:pPr algn="ctr"/>
            <a:r>
              <a:rPr lang="en-US" sz="3067" b="1" dirty="0">
                <a:solidFill>
                  <a:schemeClr val="bg1"/>
                </a:solidFill>
                <a:latin typeface="ISHALinkpen Join" panose="03050602040000000000" pitchFamily="66" charset="0"/>
                <a:ea typeface="ISHALinkpen Join" panose="03050602040000000000" pitchFamily="66" charset="0"/>
                <a:cs typeface="Ebrima" panose="02000000000000000000" pitchFamily="2" charset="0"/>
              </a:rPr>
              <a:t>P</a:t>
            </a:r>
            <a:r>
              <a:rPr lang="en-GB" sz="3067" b="1" dirty="0" err="1">
                <a:solidFill>
                  <a:schemeClr val="bg1"/>
                </a:solidFill>
                <a:latin typeface="ISHALinkpen Join" panose="03050602040000000000" pitchFamily="66" charset="0"/>
                <a:ea typeface="ISHALinkpen Join" panose="03050602040000000000" pitchFamily="66" charset="0"/>
                <a:cs typeface="Ebrima" panose="02000000000000000000" pitchFamily="2" charset="0"/>
              </a:rPr>
              <a:t>arent</a:t>
            </a:r>
            <a:r>
              <a:rPr lang="en-GB" sz="3067" b="1" dirty="0">
                <a:solidFill>
                  <a:schemeClr val="bg1"/>
                </a:solidFill>
                <a:latin typeface="ISHALinkpen Join" panose="03050602040000000000" pitchFamily="66" charset="0"/>
                <a:ea typeface="ISHALinkpen Join" panose="03050602040000000000" pitchFamily="66" charset="0"/>
                <a:cs typeface="Ebrima" panose="02000000000000000000" pitchFamily="2" charset="0"/>
              </a:rPr>
              <a:t> Phonics Workshop</a:t>
            </a:r>
          </a:p>
        </p:txBody>
      </p:sp>
      <p:sp>
        <p:nvSpPr>
          <p:cNvPr id="6" name="TextBox 5">
            <a:extLst>
              <a:ext uri="{FF2B5EF4-FFF2-40B4-BE49-F238E27FC236}">
                <a16:creationId xmlns:a16="http://schemas.microsoft.com/office/drawing/2014/main" id="{20146465-75ED-B201-E1B9-858F58A1B8E7}"/>
              </a:ext>
            </a:extLst>
          </p:cNvPr>
          <p:cNvSpPr txBox="1"/>
          <p:nvPr/>
        </p:nvSpPr>
        <p:spPr>
          <a:xfrm>
            <a:off x="1619250" y="1548815"/>
            <a:ext cx="10020299" cy="5078313"/>
          </a:xfrm>
          <a:prstGeom prst="rect">
            <a:avLst/>
          </a:prstGeom>
          <a:noFill/>
        </p:spPr>
        <p:txBody>
          <a:bodyPr wrap="square">
            <a:spAutoFit/>
          </a:bodyPr>
          <a:lstStyle/>
          <a:p>
            <a:r>
              <a:rPr lang="en-US" b="1" dirty="0">
                <a:solidFill>
                  <a:srgbClr val="FF0000"/>
                </a:solidFill>
                <a:latin typeface="ISHALinkpen Join" panose="03050602040000000000" pitchFamily="66" charset="0"/>
                <a:ea typeface="ISHALinkpen Join" panose="03050602040000000000" pitchFamily="66" charset="0"/>
              </a:rPr>
              <a:t>GPC</a:t>
            </a:r>
            <a:r>
              <a:rPr lang="en-US" dirty="0">
                <a:latin typeface="ISHALinkpen Join" panose="03050602040000000000" pitchFamily="66" charset="0"/>
                <a:ea typeface="ISHALinkpen Join" panose="03050602040000000000" pitchFamily="66" charset="0"/>
              </a:rPr>
              <a:t>- Grapheme Phoneme Correspondence. Knowing a GPC means being able to match a phoneme to a grapheme and vice versa.</a:t>
            </a:r>
          </a:p>
          <a:p>
            <a:endParaRPr lang="en-US" dirty="0">
              <a:latin typeface="ISHALinkpen Join" panose="03050602040000000000" pitchFamily="66" charset="0"/>
              <a:ea typeface="ISHALinkpen Join" panose="03050602040000000000" pitchFamily="66" charset="0"/>
            </a:endParaRPr>
          </a:p>
          <a:p>
            <a:r>
              <a:rPr lang="en-US" b="1" dirty="0">
                <a:solidFill>
                  <a:srgbClr val="FF0000"/>
                </a:solidFill>
                <a:latin typeface="ISHALinkpen Join" panose="03050602040000000000" pitchFamily="66" charset="0"/>
                <a:ea typeface="ISHALinkpen Join" panose="03050602040000000000" pitchFamily="66" charset="0"/>
              </a:rPr>
              <a:t>Digraph</a:t>
            </a:r>
            <a:r>
              <a:rPr lang="en-US" dirty="0">
                <a:latin typeface="ISHALinkpen Join" panose="03050602040000000000" pitchFamily="66" charset="0"/>
                <a:ea typeface="ISHALinkpen Join" panose="03050602040000000000" pitchFamily="66" charset="0"/>
              </a:rPr>
              <a:t> – 2 letters making one sound. (</a:t>
            </a:r>
            <a:r>
              <a:rPr lang="en-US" dirty="0" err="1">
                <a:latin typeface="ISHALinkpen Join" panose="03050602040000000000" pitchFamily="66" charset="0"/>
                <a:ea typeface="ISHALinkpen Join" panose="03050602040000000000" pitchFamily="66" charset="0"/>
              </a:rPr>
              <a:t>sh</a:t>
            </a:r>
            <a:r>
              <a:rPr lang="en-US" dirty="0">
                <a:latin typeface="ISHALinkpen Join" panose="03050602040000000000" pitchFamily="66" charset="0"/>
                <a:ea typeface="ISHALinkpen Join" panose="03050602040000000000" pitchFamily="66" charset="0"/>
              </a:rPr>
              <a:t>, ai, </a:t>
            </a:r>
            <a:r>
              <a:rPr lang="en-US" dirty="0" err="1">
                <a:latin typeface="ISHALinkpen Join" panose="03050602040000000000" pitchFamily="66" charset="0"/>
                <a:ea typeface="ISHALinkpen Join" panose="03050602040000000000" pitchFamily="66" charset="0"/>
              </a:rPr>
              <a:t>ee</a:t>
            </a:r>
            <a:r>
              <a:rPr lang="en-US" dirty="0">
                <a:latin typeface="ISHALinkpen Join" panose="03050602040000000000" pitchFamily="66" charset="0"/>
                <a:ea typeface="ISHALinkpen Join" panose="03050602040000000000" pitchFamily="66" charset="0"/>
              </a:rPr>
              <a:t>) A consonant digraph contains two consonants e.g. </a:t>
            </a:r>
            <a:r>
              <a:rPr lang="en-US" dirty="0" err="1">
                <a:latin typeface="ISHALinkpen Join" panose="03050602040000000000" pitchFamily="66" charset="0"/>
                <a:ea typeface="ISHALinkpen Join" panose="03050602040000000000" pitchFamily="66" charset="0"/>
              </a:rPr>
              <a:t>sh</a:t>
            </a:r>
            <a:r>
              <a:rPr lang="en-US" dirty="0">
                <a:latin typeface="ISHALinkpen Join" panose="03050602040000000000" pitchFamily="66" charset="0"/>
                <a:ea typeface="ISHALinkpen Join" panose="03050602040000000000" pitchFamily="66" charset="0"/>
              </a:rPr>
              <a:t> ck </a:t>
            </a:r>
            <a:r>
              <a:rPr lang="en-US" dirty="0" err="1">
                <a:latin typeface="ISHALinkpen Join" panose="03050602040000000000" pitchFamily="66" charset="0"/>
                <a:ea typeface="ISHALinkpen Join" panose="03050602040000000000" pitchFamily="66" charset="0"/>
              </a:rPr>
              <a:t>th</a:t>
            </a:r>
            <a:r>
              <a:rPr lang="en-US" dirty="0">
                <a:latin typeface="ISHALinkpen Join" panose="03050602040000000000" pitchFamily="66" charset="0"/>
                <a:ea typeface="ISHALinkpen Join" panose="03050602040000000000" pitchFamily="66" charset="0"/>
              </a:rPr>
              <a:t> ll. A vowel digraph contains at least one vowel e.g. ai </a:t>
            </a:r>
            <a:r>
              <a:rPr lang="en-US" dirty="0" err="1">
                <a:latin typeface="ISHALinkpen Join" panose="03050602040000000000" pitchFamily="66" charset="0"/>
                <a:ea typeface="ISHALinkpen Join" panose="03050602040000000000" pitchFamily="66" charset="0"/>
              </a:rPr>
              <a:t>ee</a:t>
            </a:r>
            <a:r>
              <a:rPr lang="en-US" dirty="0">
                <a:latin typeface="ISHALinkpen Join" panose="03050602040000000000" pitchFamily="66" charset="0"/>
                <a:ea typeface="ISHALinkpen Join" panose="03050602040000000000" pitchFamily="66" charset="0"/>
              </a:rPr>
              <a:t> </a:t>
            </a:r>
            <a:r>
              <a:rPr lang="en-US" dirty="0" err="1">
                <a:latin typeface="ISHALinkpen Join" panose="03050602040000000000" pitchFamily="66" charset="0"/>
                <a:ea typeface="ISHALinkpen Join" panose="03050602040000000000" pitchFamily="66" charset="0"/>
              </a:rPr>
              <a:t>ar</a:t>
            </a:r>
            <a:r>
              <a:rPr lang="en-US" dirty="0">
                <a:latin typeface="ISHALinkpen Join" panose="03050602040000000000" pitchFamily="66" charset="0"/>
                <a:ea typeface="ISHALinkpen Join" panose="03050602040000000000" pitchFamily="66" charset="0"/>
              </a:rPr>
              <a:t> oy.</a:t>
            </a:r>
          </a:p>
          <a:p>
            <a:endParaRPr lang="en-US" dirty="0">
              <a:latin typeface="ISHALinkpen Join" panose="03050602040000000000" pitchFamily="66" charset="0"/>
              <a:ea typeface="ISHALinkpen Join" panose="03050602040000000000" pitchFamily="66" charset="0"/>
            </a:endParaRPr>
          </a:p>
          <a:p>
            <a:r>
              <a:rPr lang="en-US" b="1" dirty="0">
                <a:solidFill>
                  <a:srgbClr val="FF0000"/>
                </a:solidFill>
                <a:latin typeface="ISHALinkpen Join" panose="03050602040000000000" pitchFamily="66" charset="0"/>
                <a:ea typeface="ISHALinkpen Join" panose="03050602040000000000" pitchFamily="66" charset="0"/>
              </a:rPr>
              <a:t>Trigraph</a:t>
            </a:r>
            <a:r>
              <a:rPr lang="en-US" dirty="0">
                <a:latin typeface="ISHALinkpen Join" panose="03050602040000000000" pitchFamily="66" charset="0"/>
                <a:ea typeface="ISHALinkpen Join" panose="03050602040000000000" pitchFamily="66" charset="0"/>
              </a:rPr>
              <a:t> – 3 letters making one sound. (ear, air, </a:t>
            </a:r>
            <a:r>
              <a:rPr lang="en-US" dirty="0" err="1">
                <a:latin typeface="ISHALinkpen Join" panose="03050602040000000000" pitchFamily="66" charset="0"/>
                <a:ea typeface="ISHALinkpen Join" panose="03050602040000000000" pitchFamily="66" charset="0"/>
              </a:rPr>
              <a:t>igh</a:t>
            </a:r>
            <a:r>
              <a:rPr lang="en-US" dirty="0">
                <a:latin typeface="ISHALinkpen Join" panose="03050602040000000000" pitchFamily="66" charset="0"/>
                <a:ea typeface="ISHALinkpen Join" panose="03050602040000000000" pitchFamily="66" charset="0"/>
              </a:rPr>
              <a:t>)</a:t>
            </a:r>
          </a:p>
          <a:p>
            <a:endParaRPr lang="en-US" dirty="0">
              <a:latin typeface="ISHALinkpen Join" panose="03050602040000000000" pitchFamily="66" charset="0"/>
              <a:ea typeface="ISHALinkpen Join" panose="03050602040000000000" pitchFamily="66" charset="0"/>
            </a:endParaRPr>
          </a:p>
          <a:p>
            <a:r>
              <a:rPr lang="en-US" b="1" dirty="0">
                <a:solidFill>
                  <a:srgbClr val="FF0000"/>
                </a:solidFill>
                <a:latin typeface="ISHALinkpen Join" panose="03050602040000000000" pitchFamily="66" charset="0"/>
                <a:ea typeface="ISHALinkpen Join" panose="03050602040000000000" pitchFamily="66" charset="0"/>
              </a:rPr>
              <a:t>Split digraph </a:t>
            </a:r>
            <a:r>
              <a:rPr lang="en-US" dirty="0">
                <a:latin typeface="ISHALinkpen Join" panose="03050602040000000000" pitchFamily="66" charset="0"/>
                <a:ea typeface="ISHALinkpen Join" panose="03050602040000000000" pitchFamily="66" charset="0"/>
              </a:rPr>
              <a:t>– This is taught in year one.  A digraph representing a vowel sound where the two letters making the sound are not adjacent e.g. ‘</a:t>
            </a:r>
            <a:r>
              <a:rPr lang="en-US" dirty="0" err="1">
                <a:latin typeface="ISHALinkpen Join" panose="03050602040000000000" pitchFamily="66" charset="0"/>
                <a:ea typeface="ISHALinkpen Join" panose="03050602040000000000" pitchFamily="66" charset="0"/>
              </a:rPr>
              <a:t>a_e</a:t>
            </a:r>
            <a:r>
              <a:rPr lang="en-US" dirty="0">
                <a:latin typeface="ISHALinkpen Join" panose="03050602040000000000" pitchFamily="66" charset="0"/>
                <a:ea typeface="ISHALinkpen Join" panose="03050602040000000000" pitchFamily="66" charset="0"/>
              </a:rPr>
              <a:t>’ in ‘take’.</a:t>
            </a:r>
          </a:p>
          <a:p>
            <a:r>
              <a:rPr lang="en-US" dirty="0">
                <a:latin typeface="ISHALinkpen Join" panose="03050602040000000000" pitchFamily="66" charset="0"/>
                <a:ea typeface="ISHALinkpen Join" panose="03050602040000000000" pitchFamily="66" charset="0"/>
              </a:rPr>
              <a:t>a-e (make) </a:t>
            </a:r>
          </a:p>
          <a:p>
            <a:r>
              <a:rPr lang="en-US" dirty="0">
                <a:latin typeface="ISHALinkpen Join" panose="03050602040000000000" pitchFamily="66" charset="0"/>
                <a:ea typeface="ISHALinkpen Join" panose="03050602040000000000" pitchFamily="66" charset="0"/>
              </a:rPr>
              <a:t>e-e (these) </a:t>
            </a:r>
          </a:p>
          <a:p>
            <a:r>
              <a:rPr lang="en-US" dirty="0" err="1">
                <a:latin typeface="ISHALinkpen Join" panose="03050602040000000000" pitchFamily="66" charset="0"/>
                <a:ea typeface="ISHALinkpen Join" panose="03050602040000000000" pitchFamily="66" charset="0"/>
              </a:rPr>
              <a:t>i</a:t>
            </a:r>
            <a:r>
              <a:rPr lang="en-US" dirty="0">
                <a:latin typeface="ISHALinkpen Join" panose="03050602040000000000" pitchFamily="66" charset="0"/>
                <a:ea typeface="ISHALinkpen Join" panose="03050602040000000000" pitchFamily="66" charset="0"/>
              </a:rPr>
              <a:t>-e (like) </a:t>
            </a:r>
          </a:p>
          <a:p>
            <a:r>
              <a:rPr lang="en-US" dirty="0">
                <a:latin typeface="ISHALinkpen Join" panose="03050602040000000000" pitchFamily="66" charset="0"/>
                <a:ea typeface="ISHALinkpen Join" panose="03050602040000000000" pitchFamily="66" charset="0"/>
              </a:rPr>
              <a:t>o-e (home)</a:t>
            </a:r>
          </a:p>
          <a:p>
            <a:r>
              <a:rPr lang="en-US" dirty="0">
                <a:latin typeface="ISHALinkpen Join" panose="03050602040000000000" pitchFamily="66" charset="0"/>
                <a:ea typeface="ISHALinkpen Join" panose="03050602040000000000" pitchFamily="66" charset="0"/>
              </a:rPr>
              <a:t>u-e (huge)</a:t>
            </a:r>
          </a:p>
          <a:p>
            <a:endParaRPr lang="en-US" dirty="0">
              <a:latin typeface="ISHALinkpen Join" panose="03050602040000000000" pitchFamily="66" charset="0"/>
              <a:ea typeface="ISHALinkpen Join" panose="03050602040000000000" pitchFamily="66" charset="0"/>
            </a:endParaRPr>
          </a:p>
        </p:txBody>
      </p:sp>
    </p:spTree>
    <p:extLst>
      <p:ext uri="{BB962C8B-B14F-4D97-AF65-F5344CB8AC3E}">
        <p14:creationId xmlns:p14="http://schemas.microsoft.com/office/powerpoint/2010/main" val="4085140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4F9F1"/>
        </a:solidFill>
        <a:effectLst/>
      </p:bgPr>
    </p:bg>
    <p:spTree>
      <p:nvGrpSpPr>
        <p:cNvPr id="1" name=""/>
        <p:cNvGrpSpPr/>
        <p:nvPr/>
      </p:nvGrpSpPr>
      <p:grpSpPr>
        <a:xfrm>
          <a:off x="0" y="0"/>
          <a:ext cx="0" cy="0"/>
          <a:chOff x="0" y="0"/>
          <a:chExt cx="0" cy="0"/>
        </a:xfrm>
      </p:grpSpPr>
      <p:sp>
        <p:nvSpPr>
          <p:cNvPr id="2" name="AutoShape 2"/>
          <p:cNvSpPr/>
          <p:nvPr/>
        </p:nvSpPr>
        <p:spPr>
          <a:xfrm>
            <a:off x="10160" y="-89613"/>
            <a:ext cx="12192000" cy="877013"/>
          </a:xfrm>
          <a:prstGeom prst="rect">
            <a:avLst/>
          </a:prstGeom>
          <a:solidFill>
            <a:srgbClr val="6B948C">
              <a:alpha val="80784"/>
            </a:srgbClr>
          </a:solidFill>
        </p:spPr>
      </p:sp>
      <p:pic>
        <p:nvPicPr>
          <p:cNvPr id="3" name="Picture 3"/>
          <p:cNvPicPr>
            <a:picLocks noChangeAspect="1"/>
          </p:cNvPicPr>
          <p:nvPr/>
        </p:nvPicPr>
        <p:blipFill>
          <a:blip r:embed="rId3">
            <a:alphaModFix amt="46000"/>
          </a:blip>
          <a:srcRect/>
          <a:stretch>
            <a:fillRect/>
          </a:stretch>
        </p:blipFill>
        <p:spPr>
          <a:xfrm>
            <a:off x="1778000" y="1193800"/>
            <a:ext cx="6477421" cy="5231192"/>
          </a:xfrm>
          <a:prstGeom prst="rect">
            <a:avLst/>
          </a:prstGeom>
        </p:spPr>
      </p:pic>
      <p:sp>
        <p:nvSpPr>
          <p:cNvPr id="4" name="TextBox 3">
            <a:extLst>
              <a:ext uri="{FF2B5EF4-FFF2-40B4-BE49-F238E27FC236}">
                <a16:creationId xmlns:a16="http://schemas.microsoft.com/office/drawing/2014/main" id="{BE448FBA-D413-4D4B-9E0E-246C7BE46304}"/>
              </a:ext>
            </a:extLst>
          </p:cNvPr>
          <p:cNvSpPr txBox="1"/>
          <p:nvPr/>
        </p:nvSpPr>
        <p:spPr>
          <a:xfrm>
            <a:off x="1981200" y="82111"/>
            <a:ext cx="8483600" cy="564322"/>
          </a:xfrm>
          <a:prstGeom prst="rect">
            <a:avLst/>
          </a:prstGeom>
          <a:noFill/>
        </p:spPr>
        <p:txBody>
          <a:bodyPr wrap="square" rtlCol="0">
            <a:spAutoFit/>
          </a:bodyPr>
          <a:lstStyle/>
          <a:p>
            <a:pPr algn="ctr"/>
            <a:r>
              <a:rPr lang="en-US" sz="3067" b="1" dirty="0">
                <a:solidFill>
                  <a:schemeClr val="bg1"/>
                </a:solidFill>
                <a:latin typeface="ISHALinkpen Join" panose="03050602040000000000" pitchFamily="66" charset="0"/>
                <a:ea typeface="ISHALinkpen Join" panose="03050602040000000000" pitchFamily="66" charset="0"/>
                <a:cs typeface="Ebrima" panose="02000000000000000000" pitchFamily="2" charset="0"/>
              </a:rPr>
              <a:t>P</a:t>
            </a:r>
            <a:r>
              <a:rPr lang="en-GB" sz="3067" b="1" dirty="0" err="1">
                <a:solidFill>
                  <a:schemeClr val="bg1"/>
                </a:solidFill>
                <a:latin typeface="ISHALinkpen Join" panose="03050602040000000000" pitchFamily="66" charset="0"/>
                <a:ea typeface="ISHALinkpen Join" panose="03050602040000000000" pitchFamily="66" charset="0"/>
                <a:cs typeface="Ebrima" panose="02000000000000000000" pitchFamily="2" charset="0"/>
              </a:rPr>
              <a:t>arent</a:t>
            </a:r>
            <a:r>
              <a:rPr lang="en-GB" sz="3067" b="1" dirty="0">
                <a:solidFill>
                  <a:schemeClr val="bg1"/>
                </a:solidFill>
                <a:latin typeface="ISHALinkpen Join" panose="03050602040000000000" pitchFamily="66" charset="0"/>
                <a:ea typeface="ISHALinkpen Join" panose="03050602040000000000" pitchFamily="66" charset="0"/>
                <a:cs typeface="Ebrima" panose="02000000000000000000" pitchFamily="2" charset="0"/>
              </a:rPr>
              <a:t> Phonics Workshop</a:t>
            </a:r>
          </a:p>
        </p:txBody>
      </p:sp>
      <p:sp>
        <p:nvSpPr>
          <p:cNvPr id="7" name="TextBox 6">
            <a:extLst>
              <a:ext uri="{FF2B5EF4-FFF2-40B4-BE49-F238E27FC236}">
                <a16:creationId xmlns:a16="http://schemas.microsoft.com/office/drawing/2014/main" id="{22B7AEE4-1ECB-7941-981C-43C791E588A0}"/>
              </a:ext>
            </a:extLst>
          </p:cNvPr>
          <p:cNvSpPr txBox="1"/>
          <p:nvPr/>
        </p:nvSpPr>
        <p:spPr>
          <a:xfrm>
            <a:off x="885824" y="1193800"/>
            <a:ext cx="10963275" cy="2308324"/>
          </a:xfrm>
          <a:prstGeom prst="rect">
            <a:avLst/>
          </a:prstGeom>
          <a:noFill/>
        </p:spPr>
        <p:txBody>
          <a:bodyPr wrap="square">
            <a:spAutoFit/>
          </a:bodyPr>
          <a:lstStyle/>
          <a:p>
            <a:r>
              <a:rPr lang="en-US" b="1" dirty="0">
                <a:solidFill>
                  <a:srgbClr val="FF0000"/>
                </a:solidFill>
                <a:latin typeface="ISHALinkpen Join" panose="03050602040000000000" pitchFamily="66" charset="0"/>
                <a:ea typeface="ISHALinkpen Join" panose="03050602040000000000" pitchFamily="66" charset="0"/>
              </a:rPr>
              <a:t>Tricky words- </a:t>
            </a:r>
          </a:p>
          <a:p>
            <a:r>
              <a:rPr lang="en-US" dirty="0">
                <a:latin typeface="ISHALinkpen Join" panose="03050602040000000000" pitchFamily="66" charset="0"/>
                <a:ea typeface="ISHALinkpen Join" panose="03050602040000000000" pitchFamily="66" charset="0"/>
              </a:rPr>
              <a:t>The national curriculum refers to these as ‘common exception words’ (sometimes referred to as ‘tricky words’), because they contain GPCs that are unusual or GPCs that haven’t been taught. Children are taught to read and spell these by noting the part that is an exception to what they have been taught so far. We refer to this as the ‘tricky bit’. For example, in the word ‘said’, ‘s’ and ‘d’ correspond to the phonemes /s/ and /d/ as usual, but ‘ai’ corresponds to the phoneme /e/, which is unusual. </a:t>
            </a:r>
          </a:p>
        </p:txBody>
      </p:sp>
      <p:pic>
        <p:nvPicPr>
          <p:cNvPr id="8" name="Picture 7">
            <a:extLst>
              <a:ext uri="{FF2B5EF4-FFF2-40B4-BE49-F238E27FC236}">
                <a16:creationId xmlns:a16="http://schemas.microsoft.com/office/drawing/2014/main" id="{25A4A3C9-DA09-7F81-AD9B-77AC1C45D41E}"/>
              </a:ext>
            </a:extLst>
          </p:cNvPr>
          <p:cNvPicPr>
            <a:picLocks noChangeAspect="1"/>
          </p:cNvPicPr>
          <p:nvPr/>
        </p:nvPicPr>
        <p:blipFill>
          <a:blip r:embed="rId4"/>
          <a:stretch>
            <a:fillRect/>
          </a:stretch>
        </p:blipFill>
        <p:spPr>
          <a:xfrm>
            <a:off x="6545345" y="3847496"/>
            <a:ext cx="5425910" cy="2743438"/>
          </a:xfrm>
          <a:prstGeom prst="rect">
            <a:avLst/>
          </a:prstGeom>
        </p:spPr>
      </p:pic>
    </p:spTree>
    <p:extLst>
      <p:ext uri="{BB962C8B-B14F-4D97-AF65-F5344CB8AC3E}">
        <p14:creationId xmlns:p14="http://schemas.microsoft.com/office/powerpoint/2010/main" val="3023343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4F9F1"/>
        </a:solidFill>
        <a:effectLst/>
      </p:bgPr>
    </p:bg>
    <p:spTree>
      <p:nvGrpSpPr>
        <p:cNvPr id="1" name=""/>
        <p:cNvGrpSpPr/>
        <p:nvPr/>
      </p:nvGrpSpPr>
      <p:grpSpPr>
        <a:xfrm>
          <a:off x="0" y="0"/>
          <a:ext cx="0" cy="0"/>
          <a:chOff x="0" y="0"/>
          <a:chExt cx="0" cy="0"/>
        </a:xfrm>
      </p:grpSpPr>
      <p:sp>
        <p:nvSpPr>
          <p:cNvPr id="2" name="AutoShape 2"/>
          <p:cNvSpPr/>
          <p:nvPr/>
        </p:nvSpPr>
        <p:spPr>
          <a:xfrm>
            <a:off x="10160" y="-89613"/>
            <a:ext cx="12192000" cy="877013"/>
          </a:xfrm>
          <a:prstGeom prst="rect">
            <a:avLst/>
          </a:prstGeom>
          <a:solidFill>
            <a:srgbClr val="6B948C">
              <a:alpha val="80784"/>
            </a:srgbClr>
          </a:solidFill>
        </p:spPr>
      </p:sp>
      <p:pic>
        <p:nvPicPr>
          <p:cNvPr id="3" name="Picture 3"/>
          <p:cNvPicPr>
            <a:picLocks noChangeAspect="1"/>
          </p:cNvPicPr>
          <p:nvPr/>
        </p:nvPicPr>
        <p:blipFill>
          <a:blip r:embed="rId3">
            <a:alphaModFix amt="46000"/>
          </a:blip>
          <a:srcRect/>
          <a:stretch>
            <a:fillRect/>
          </a:stretch>
        </p:blipFill>
        <p:spPr>
          <a:xfrm>
            <a:off x="1778000" y="1193800"/>
            <a:ext cx="6477421" cy="5231192"/>
          </a:xfrm>
          <a:prstGeom prst="rect">
            <a:avLst/>
          </a:prstGeom>
        </p:spPr>
      </p:pic>
      <p:sp>
        <p:nvSpPr>
          <p:cNvPr id="4" name="TextBox 3">
            <a:extLst>
              <a:ext uri="{FF2B5EF4-FFF2-40B4-BE49-F238E27FC236}">
                <a16:creationId xmlns:a16="http://schemas.microsoft.com/office/drawing/2014/main" id="{BE448FBA-D413-4D4B-9E0E-246C7BE46304}"/>
              </a:ext>
            </a:extLst>
          </p:cNvPr>
          <p:cNvSpPr txBox="1"/>
          <p:nvPr/>
        </p:nvSpPr>
        <p:spPr>
          <a:xfrm>
            <a:off x="1981200" y="82111"/>
            <a:ext cx="8483600" cy="564322"/>
          </a:xfrm>
          <a:prstGeom prst="rect">
            <a:avLst/>
          </a:prstGeom>
          <a:noFill/>
        </p:spPr>
        <p:txBody>
          <a:bodyPr wrap="square" rtlCol="0">
            <a:spAutoFit/>
          </a:bodyPr>
          <a:lstStyle/>
          <a:p>
            <a:pPr algn="ctr"/>
            <a:r>
              <a:rPr lang="en-US" sz="3067" b="1" dirty="0">
                <a:solidFill>
                  <a:schemeClr val="bg1"/>
                </a:solidFill>
                <a:latin typeface="ISHALinkpen Join" panose="03050602040000000000" pitchFamily="66" charset="0"/>
                <a:ea typeface="ISHALinkpen Join" panose="03050602040000000000" pitchFamily="66" charset="0"/>
                <a:cs typeface="Ebrima" panose="02000000000000000000" pitchFamily="2" charset="0"/>
              </a:rPr>
              <a:t>P</a:t>
            </a:r>
            <a:r>
              <a:rPr lang="en-GB" sz="3067" b="1" dirty="0" err="1">
                <a:solidFill>
                  <a:schemeClr val="bg1"/>
                </a:solidFill>
                <a:latin typeface="ISHALinkpen Join" panose="03050602040000000000" pitchFamily="66" charset="0"/>
                <a:ea typeface="ISHALinkpen Join" panose="03050602040000000000" pitchFamily="66" charset="0"/>
                <a:cs typeface="Ebrima" panose="02000000000000000000" pitchFamily="2" charset="0"/>
              </a:rPr>
              <a:t>arent</a:t>
            </a:r>
            <a:r>
              <a:rPr lang="en-GB" sz="3067" b="1" dirty="0">
                <a:solidFill>
                  <a:schemeClr val="bg1"/>
                </a:solidFill>
                <a:latin typeface="ISHALinkpen Join" panose="03050602040000000000" pitchFamily="66" charset="0"/>
                <a:ea typeface="ISHALinkpen Join" panose="03050602040000000000" pitchFamily="66" charset="0"/>
                <a:cs typeface="Ebrima" panose="02000000000000000000" pitchFamily="2" charset="0"/>
              </a:rPr>
              <a:t> Phonics Workshop</a:t>
            </a:r>
          </a:p>
        </p:txBody>
      </p:sp>
      <p:pic>
        <p:nvPicPr>
          <p:cNvPr id="6" name="Picture 5">
            <a:extLst>
              <a:ext uri="{FF2B5EF4-FFF2-40B4-BE49-F238E27FC236}">
                <a16:creationId xmlns:a16="http://schemas.microsoft.com/office/drawing/2014/main" id="{FE4321AC-F5BC-F32A-D7FD-F28B84CF0B78}"/>
              </a:ext>
            </a:extLst>
          </p:cNvPr>
          <p:cNvPicPr>
            <a:picLocks noChangeAspect="1"/>
          </p:cNvPicPr>
          <p:nvPr/>
        </p:nvPicPr>
        <p:blipFill>
          <a:blip r:embed="rId4"/>
          <a:stretch>
            <a:fillRect/>
          </a:stretch>
        </p:blipFill>
        <p:spPr>
          <a:xfrm>
            <a:off x="3802185" y="1894294"/>
            <a:ext cx="5657578" cy="3651821"/>
          </a:xfrm>
          <a:prstGeom prst="rect">
            <a:avLst/>
          </a:prstGeom>
        </p:spPr>
      </p:pic>
      <p:pic>
        <p:nvPicPr>
          <p:cNvPr id="7" name="Picture 6">
            <a:extLst>
              <a:ext uri="{FF2B5EF4-FFF2-40B4-BE49-F238E27FC236}">
                <a16:creationId xmlns:a16="http://schemas.microsoft.com/office/drawing/2014/main" id="{78A8D4FF-ED84-0287-7423-4D91737EE68D}"/>
              </a:ext>
            </a:extLst>
          </p:cNvPr>
          <p:cNvPicPr>
            <a:picLocks noChangeAspect="1"/>
          </p:cNvPicPr>
          <p:nvPr/>
        </p:nvPicPr>
        <p:blipFill>
          <a:blip r:embed="rId5"/>
          <a:stretch>
            <a:fillRect/>
          </a:stretch>
        </p:blipFill>
        <p:spPr>
          <a:xfrm>
            <a:off x="112975" y="957083"/>
            <a:ext cx="3554460" cy="5704625"/>
          </a:xfrm>
          <a:prstGeom prst="rect">
            <a:avLst/>
          </a:prstGeom>
        </p:spPr>
      </p:pic>
      <p:pic>
        <p:nvPicPr>
          <p:cNvPr id="9" name="Picture 8">
            <a:extLst>
              <a:ext uri="{FF2B5EF4-FFF2-40B4-BE49-F238E27FC236}">
                <a16:creationId xmlns:a16="http://schemas.microsoft.com/office/drawing/2014/main" id="{2D387A33-641C-E173-F4A8-6876C900441C}"/>
              </a:ext>
            </a:extLst>
          </p:cNvPr>
          <p:cNvPicPr>
            <a:picLocks noChangeAspect="1"/>
          </p:cNvPicPr>
          <p:nvPr/>
        </p:nvPicPr>
        <p:blipFill>
          <a:blip r:embed="rId6"/>
          <a:stretch>
            <a:fillRect/>
          </a:stretch>
        </p:blipFill>
        <p:spPr>
          <a:xfrm>
            <a:off x="3667435" y="1195639"/>
            <a:ext cx="6996669" cy="797600"/>
          </a:xfrm>
          <a:prstGeom prst="rect">
            <a:avLst/>
          </a:prstGeom>
        </p:spPr>
      </p:pic>
      <p:pic>
        <p:nvPicPr>
          <p:cNvPr id="10" name="Picture 9">
            <a:extLst>
              <a:ext uri="{FF2B5EF4-FFF2-40B4-BE49-F238E27FC236}">
                <a16:creationId xmlns:a16="http://schemas.microsoft.com/office/drawing/2014/main" id="{C45863C5-8B3B-ED33-F1D4-142EE024E763}"/>
              </a:ext>
            </a:extLst>
          </p:cNvPr>
          <p:cNvPicPr>
            <a:picLocks noChangeAspect="1"/>
          </p:cNvPicPr>
          <p:nvPr/>
        </p:nvPicPr>
        <p:blipFill>
          <a:blip r:embed="rId7"/>
          <a:stretch>
            <a:fillRect/>
          </a:stretch>
        </p:blipFill>
        <p:spPr>
          <a:xfrm>
            <a:off x="8390171" y="5320613"/>
            <a:ext cx="3511600" cy="1188823"/>
          </a:xfrm>
          <a:prstGeom prst="rect">
            <a:avLst/>
          </a:prstGeom>
        </p:spPr>
      </p:pic>
    </p:spTree>
    <p:extLst>
      <p:ext uri="{BB962C8B-B14F-4D97-AF65-F5344CB8AC3E}">
        <p14:creationId xmlns:p14="http://schemas.microsoft.com/office/powerpoint/2010/main" val="11822111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4F9F1"/>
        </a:solidFill>
        <a:effectLst/>
      </p:bgPr>
    </p:bg>
    <p:spTree>
      <p:nvGrpSpPr>
        <p:cNvPr id="1" name=""/>
        <p:cNvGrpSpPr/>
        <p:nvPr/>
      </p:nvGrpSpPr>
      <p:grpSpPr>
        <a:xfrm>
          <a:off x="0" y="0"/>
          <a:ext cx="0" cy="0"/>
          <a:chOff x="0" y="0"/>
          <a:chExt cx="0" cy="0"/>
        </a:xfrm>
      </p:grpSpPr>
      <p:sp>
        <p:nvSpPr>
          <p:cNvPr id="2" name="AutoShape 2"/>
          <p:cNvSpPr/>
          <p:nvPr/>
        </p:nvSpPr>
        <p:spPr>
          <a:xfrm>
            <a:off x="10160" y="-89613"/>
            <a:ext cx="12192000" cy="877013"/>
          </a:xfrm>
          <a:prstGeom prst="rect">
            <a:avLst/>
          </a:prstGeom>
          <a:solidFill>
            <a:srgbClr val="6B948C">
              <a:alpha val="80784"/>
            </a:srgbClr>
          </a:solidFill>
        </p:spPr>
      </p:sp>
      <p:pic>
        <p:nvPicPr>
          <p:cNvPr id="3" name="Picture 3"/>
          <p:cNvPicPr>
            <a:picLocks noChangeAspect="1"/>
          </p:cNvPicPr>
          <p:nvPr/>
        </p:nvPicPr>
        <p:blipFill>
          <a:blip r:embed="rId3">
            <a:alphaModFix amt="46000"/>
          </a:blip>
          <a:srcRect/>
          <a:stretch>
            <a:fillRect/>
          </a:stretch>
        </p:blipFill>
        <p:spPr>
          <a:xfrm>
            <a:off x="1778000" y="1193800"/>
            <a:ext cx="6477421" cy="5231192"/>
          </a:xfrm>
          <a:prstGeom prst="rect">
            <a:avLst/>
          </a:prstGeom>
        </p:spPr>
      </p:pic>
      <p:sp>
        <p:nvSpPr>
          <p:cNvPr id="4" name="TextBox 3">
            <a:extLst>
              <a:ext uri="{FF2B5EF4-FFF2-40B4-BE49-F238E27FC236}">
                <a16:creationId xmlns:a16="http://schemas.microsoft.com/office/drawing/2014/main" id="{BE448FBA-D413-4D4B-9E0E-246C7BE46304}"/>
              </a:ext>
            </a:extLst>
          </p:cNvPr>
          <p:cNvSpPr txBox="1"/>
          <p:nvPr/>
        </p:nvSpPr>
        <p:spPr>
          <a:xfrm>
            <a:off x="1981200" y="82111"/>
            <a:ext cx="8483600" cy="564322"/>
          </a:xfrm>
          <a:prstGeom prst="rect">
            <a:avLst/>
          </a:prstGeom>
          <a:noFill/>
        </p:spPr>
        <p:txBody>
          <a:bodyPr wrap="square" rtlCol="0">
            <a:spAutoFit/>
          </a:bodyPr>
          <a:lstStyle/>
          <a:p>
            <a:pPr algn="ctr"/>
            <a:r>
              <a:rPr lang="en-US" sz="3067" b="1" dirty="0">
                <a:solidFill>
                  <a:schemeClr val="bg1"/>
                </a:solidFill>
                <a:latin typeface="ISHALinkpen Join" panose="03050602040000000000" pitchFamily="66" charset="0"/>
                <a:ea typeface="ISHALinkpen Join" panose="03050602040000000000" pitchFamily="66" charset="0"/>
                <a:cs typeface="Ebrima" panose="02000000000000000000" pitchFamily="2" charset="0"/>
              </a:rPr>
              <a:t>P</a:t>
            </a:r>
            <a:r>
              <a:rPr lang="en-GB" sz="3067" b="1" dirty="0" err="1">
                <a:solidFill>
                  <a:schemeClr val="bg1"/>
                </a:solidFill>
                <a:latin typeface="ISHALinkpen Join" panose="03050602040000000000" pitchFamily="66" charset="0"/>
                <a:ea typeface="ISHALinkpen Join" panose="03050602040000000000" pitchFamily="66" charset="0"/>
                <a:cs typeface="Ebrima" panose="02000000000000000000" pitchFamily="2" charset="0"/>
              </a:rPr>
              <a:t>arent</a:t>
            </a:r>
            <a:r>
              <a:rPr lang="en-GB" sz="3067" b="1" dirty="0">
                <a:solidFill>
                  <a:schemeClr val="bg1"/>
                </a:solidFill>
                <a:latin typeface="ISHALinkpen Join" panose="03050602040000000000" pitchFamily="66" charset="0"/>
                <a:ea typeface="ISHALinkpen Join" panose="03050602040000000000" pitchFamily="66" charset="0"/>
                <a:cs typeface="Ebrima" panose="02000000000000000000" pitchFamily="2" charset="0"/>
              </a:rPr>
              <a:t> Phonics Workshop</a:t>
            </a:r>
          </a:p>
        </p:txBody>
      </p:sp>
      <p:pic>
        <p:nvPicPr>
          <p:cNvPr id="5" name="Picture 4">
            <a:extLst>
              <a:ext uri="{FF2B5EF4-FFF2-40B4-BE49-F238E27FC236}">
                <a16:creationId xmlns:a16="http://schemas.microsoft.com/office/drawing/2014/main" id="{7D411B9E-6FBD-8F7A-D06F-D33CBCF19382}"/>
              </a:ext>
            </a:extLst>
          </p:cNvPr>
          <p:cNvPicPr>
            <a:picLocks noChangeAspect="1"/>
          </p:cNvPicPr>
          <p:nvPr/>
        </p:nvPicPr>
        <p:blipFill>
          <a:blip r:embed="rId4"/>
          <a:stretch>
            <a:fillRect/>
          </a:stretch>
        </p:blipFill>
        <p:spPr>
          <a:xfrm>
            <a:off x="569368" y="1547769"/>
            <a:ext cx="5243014" cy="4877223"/>
          </a:xfrm>
          <a:prstGeom prst="rect">
            <a:avLst/>
          </a:prstGeom>
        </p:spPr>
      </p:pic>
      <p:pic>
        <p:nvPicPr>
          <p:cNvPr id="6" name="Picture 5">
            <a:extLst>
              <a:ext uri="{FF2B5EF4-FFF2-40B4-BE49-F238E27FC236}">
                <a16:creationId xmlns:a16="http://schemas.microsoft.com/office/drawing/2014/main" id="{DC71E611-ABA7-32A9-35C2-6857A94F97B9}"/>
              </a:ext>
            </a:extLst>
          </p:cNvPr>
          <p:cNvPicPr>
            <a:picLocks noChangeAspect="1"/>
          </p:cNvPicPr>
          <p:nvPr/>
        </p:nvPicPr>
        <p:blipFill>
          <a:blip r:embed="rId5"/>
          <a:stretch>
            <a:fillRect/>
          </a:stretch>
        </p:blipFill>
        <p:spPr>
          <a:xfrm>
            <a:off x="6499974" y="1547768"/>
            <a:ext cx="5122658" cy="4877223"/>
          </a:xfrm>
          <a:prstGeom prst="rect">
            <a:avLst/>
          </a:prstGeom>
        </p:spPr>
      </p:pic>
      <p:sp>
        <p:nvSpPr>
          <p:cNvPr id="10" name="TextBox 9">
            <a:extLst>
              <a:ext uri="{FF2B5EF4-FFF2-40B4-BE49-F238E27FC236}">
                <a16:creationId xmlns:a16="http://schemas.microsoft.com/office/drawing/2014/main" id="{70F96C22-5E16-DCA4-27FB-3EBBF97B8261}"/>
              </a:ext>
            </a:extLst>
          </p:cNvPr>
          <p:cNvSpPr txBox="1"/>
          <p:nvPr/>
        </p:nvSpPr>
        <p:spPr>
          <a:xfrm>
            <a:off x="2377894" y="784225"/>
            <a:ext cx="7456532" cy="646331"/>
          </a:xfrm>
          <a:prstGeom prst="rect">
            <a:avLst/>
          </a:prstGeom>
          <a:noFill/>
        </p:spPr>
        <p:txBody>
          <a:bodyPr wrap="square">
            <a:spAutoFit/>
          </a:bodyPr>
          <a:lstStyle/>
          <a:p>
            <a:pPr algn="ctr"/>
            <a:r>
              <a:rPr lang="en-US" dirty="0">
                <a:latin typeface="ISHALinkpen Join" panose="03050602040000000000" pitchFamily="66" charset="0"/>
                <a:ea typeface="ISHALinkpen Join" panose="03050602040000000000" pitchFamily="66" charset="0"/>
              </a:rPr>
              <a:t> Resources</a:t>
            </a:r>
          </a:p>
          <a:p>
            <a:pPr algn="ctr"/>
            <a:r>
              <a:rPr lang="en-US" dirty="0">
                <a:latin typeface="ISHALinkpen Join" panose="03050602040000000000" pitchFamily="66" charset="0"/>
                <a:ea typeface="ISHALinkpen Join" panose="03050602040000000000" pitchFamily="66" charset="0"/>
              </a:rPr>
              <a:t>Feel free to look at the resources set out on the table</a:t>
            </a:r>
            <a:endParaRPr lang="en-GB" dirty="0">
              <a:latin typeface="ISHALinkpen Join" panose="03050602040000000000" pitchFamily="66" charset="0"/>
              <a:ea typeface="ISHALinkpen Join" panose="03050602040000000000" pitchFamily="66" charset="0"/>
            </a:endParaRPr>
          </a:p>
        </p:txBody>
      </p:sp>
    </p:spTree>
    <p:extLst>
      <p:ext uri="{BB962C8B-B14F-4D97-AF65-F5344CB8AC3E}">
        <p14:creationId xmlns:p14="http://schemas.microsoft.com/office/powerpoint/2010/main" val="28980556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1318</Words>
  <Application>Microsoft Office PowerPoint</Application>
  <PresentationFormat>Widescreen</PresentationFormat>
  <Paragraphs>126</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Charlotte Vale</dc:creator>
  <cp:lastModifiedBy>Annabel Holdsworth</cp:lastModifiedBy>
  <cp:revision>8</cp:revision>
  <dcterms:created xsi:type="dcterms:W3CDTF">2023-09-21T08:14:56Z</dcterms:created>
  <dcterms:modified xsi:type="dcterms:W3CDTF">2023-10-10T16:15:43Z</dcterms:modified>
</cp:coreProperties>
</file>