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3" r:id="rId7"/>
    <p:sldId id="262" r:id="rId8"/>
    <p:sldId id="269" r:id="rId9"/>
    <p:sldId id="266" r:id="rId10"/>
    <p:sldId id="265" r:id="rId11"/>
    <p:sldId id="264" r:id="rId12"/>
    <p:sldId id="261"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CB0DC-7661-4D9F-A949-9738F602B815}" v="4" dt="2024-01-18T12:49:56.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686C-41F3-B011-45DE-71ECAFF94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074253-4BAF-514D-1311-29CCD3BB9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979804-495A-735A-1D8C-048E8EEEDE5F}"/>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1A3F32C2-25F6-9FC4-CA95-0294069C1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75105B-2DB9-D407-5B70-BBB2530384E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55651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E85C-B13A-E944-8558-1DDD0ED21B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023139-21FB-4D6F-3648-7F2D8D1A3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F1BF4E-CD47-67D0-F0DD-4A9427A67C8D}"/>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AAFAB5B8-A62D-C5B5-207C-7EEDEDB32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746A-76E2-F5DF-6649-FC62C83535E4}"/>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9783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19E10-93FF-8C53-576D-D73B72C07C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DF398-159A-1B9C-791F-0C910226B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0945E-2B16-CEEE-8DF8-398203992E96}"/>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186AFCBD-D05C-6021-4744-A31EAF95C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760B1-0615-6045-7DFC-CBD64494026F}"/>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5399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DBF5-B961-EC76-25A6-F179F8F520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1D63E-6095-A182-D719-BA4B46C52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A4D47-A88F-8FDA-0532-1F17A4274E04}"/>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133BE7FE-F8EA-A0C4-E272-AD9CD611C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90DF7-828F-A930-E77D-2B412D683E2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2318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3D3D-FDB1-CF1D-623C-C24026E86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FC2782-6E0A-F808-642C-805CAA3F4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8B04B-B8F8-7E3E-DAE3-44AB5AF998C4}"/>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C070AD6F-E6AF-348C-861D-17721A233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B03FA-33B3-B368-9053-125367B240A7}"/>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41692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ACE5-1BD0-EC2B-651A-246D129B90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78CB5-00C6-9EF8-3D90-C01A0B5B6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6059D-4E9C-7515-7A85-457794FD26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138DD7-9B53-6FF8-FC6B-2782444F8BDC}"/>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6" name="Footer Placeholder 5">
            <a:extLst>
              <a:ext uri="{FF2B5EF4-FFF2-40B4-BE49-F238E27FC236}">
                <a16:creationId xmlns:a16="http://schemas.microsoft.com/office/drawing/2014/main" id="{775703D7-9347-85AA-EEB7-136421EF8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74D558-16B6-41A1-9F37-D594B342DA7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6102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34BC-773C-8D63-9CBD-C932F384A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FA0316-4423-EAD0-00C9-52971B43D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5546A-08B3-56BE-3AE7-6007240C43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0DE1E1-885A-912E-EEA4-CAFE23842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DDB91-1B9E-BDEA-9DE2-4121F4642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19138A-7556-9D2F-368D-BA912F233BDD}"/>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8" name="Footer Placeholder 7">
            <a:extLst>
              <a:ext uri="{FF2B5EF4-FFF2-40B4-BE49-F238E27FC236}">
                <a16:creationId xmlns:a16="http://schemas.microsoft.com/office/drawing/2014/main" id="{B36CAD85-73D7-1C06-2549-2081FEE9FB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0BC6DC-F5F8-2CBD-CFA9-5E7B1656F493}"/>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60227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362A-18C7-6371-D611-7215A5F84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08DC5-0946-E725-76DC-975677F7F75B}"/>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4" name="Footer Placeholder 3">
            <a:extLst>
              <a:ext uri="{FF2B5EF4-FFF2-40B4-BE49-F238E27FC236}">
                <a16:creationId xmlns:a16="http://schemas.microsoft.com/office/drawing/2014/main" id="{4D4EEC6C-898F-7A80-E5DF-B69528D69C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2C197B-DF0F-2D3D-1674-8EF128C8C4F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280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C5950-74F6-903F-0611-63206F975A0C}"/>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3" name="Footer Placeholder 2">
            <a:extLst>
              <a:ext uri="{FF2B5EF4-FFF2-40B4-BE49-F238E27FC236}">
                <a16:creationId xmlns:a16="http://schemas.microsoft.com/office/drawing/2014/main" id="{70E959BC-01EA-191C-B106-9BDC866308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DB22B4-0BA6-1FAA-1F30-35974EE5B1E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232720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88E2-60F5-0698-6440-1EEE122AA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BE3274-E268-0E74-7224-A6551B27A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5103BC-79AD-18AF-DBE4-1D69FD3FA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3E91F-FEC4-B5D7-D21A-C6E89E79C44D}"/>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6" name="Footer Placeholder 5">
            <a:extLst>
              <a:ext uri="{FF2B5EF4-FFF2-40B4-BE49-F238E27FC236}">
                <a16:creationId xmlns:a16="http://schemas.microsoft.com/office/drawing/2014/main" id="{AC5678D9-1830-E895-8A32-46FE41883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CD8AD-5987-7690-4CA8-631BB06B6AB6}"/>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34934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E13C-5467-131D-708E-229B5802F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98D16-2134-D185-E80A-B8D5DF4DD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F84850-1526-2025-59FF-BB4E018DB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4462A-0F09-D24A-F6F7-D92A26A9F85E}"/>
              </a:ext>
            </a:extLst>
          </p:cNvPr>
          <p:cNvSpPr>
            <a:spLocks noGrp="1"/>
          </p:cNvSpPr>
          <p:nvPr>
            <p:ph type="dt" sz="half" idx="10"/>
          </p:nvPr>
        </p:nvSpPr>
        <p:spPr/>
        <p:txBody>
          <a:bodyPr/>
          <a:lstStyle/>
          <a:p>
            <a:fld id="{4BEED359-E0AC-489E-9A00-1444A0AD1B7D}" type="datetimeFigureOut">
              <a:rPr lang="en-GB" smtClean="0"/>
              <a:t>29/01/2024</a:t>
            </a:fld>
            <a:endParaRPr lang="en-GB"/>
          </a:p>
        </p:txBody>
      </p:sp>
      <p:sp>
        <p:nvSpPr>
          <p:cNvPr id="6" name="Footer Placeholder 5">
            <a:extLst>
              <a:ext uri="{FF2B5EF4-FFF2-40B4-BE49-F238E27FC236}">
                <a16:creationId xmlns:a16="http://schemas.microsoft.com/office/drawing/2014/main" id="{6CEFF924-4BE3-FB37-D916-2C82F48CE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EACBAE-83A1-6914-091C-DF3B095297AE}"/>
              </a:ext>
            </a:extLst>
          </p:cNvPr>
          <p:cNvSpPr>
            <a:spLocks noGrp="1"/>
          </p:cNvSpPr>
          <p:nvPr>
            <p:ph type="sldNum" sz="quarter" idx="12"/>
          </p:nvPr>
        </p:nvSpPr>
        <p:spPr/>
        <p:txBody>
          <a:bodyPr/>
          <a:lstStyle/>
          <a:p>
            <a:fld id="{955795A6-16C7-4707-AD4C-43AF7A7AE43C}" type="slidenum">
              <a:rPr lang="en-GB" smtClean="0"/>
              <a:t>‹#›</a:t>
            </a:fld>
            <a:endParaRPr lang="en-GB"/>
          </a:p>
        </p:txBody>
      </p:sp>
    </p:spTree>
    <p:extLst>
      <p:ext uri="{BB962C8B-B14F-4D97-AF65-F5344CB8AC3E}">
        <p14:creationId xmlns:p14="http://schemas.microsoft.com/office/powerpoint/2010/main" val="8707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B9E19-0C22-14E5-0847-733F2B9D9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84DB3-3C52-B661-BAD7-ED4D8F95F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C5EFD-D6C7-778E-9643-80D738F9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ED359-E0AC-489E-9A00-1444A0AD1B7D}" type="datetimeFigureOut">
              <a:rPr lang="en-GB" smtClean="0"/>
              <a:t>29/01/2024</a:t>
            </a:fld>
            <a:endParaRPr lang="en-GB"/>
          </a:p>
        </p:txBody>
      </p:sp>
      <p:sp>
        <p:nvSpPr>
          <p:cNvPr id="5" name="Footer Placeholder 4">
            <a:extLst>
              <a:ext uri="{FF2B5EF4-FFF2-40B4-BE49-F238E27FC236}">
                <a16:creationId xmlns:a16="http://schemas.microsoft.com/office/drawing/2014/main" id="{FA95C972-7157-C80C-30D0-A43563AFC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333D2-18A0-9AF8-CC89-50906735C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5A6-16C7-4707-AD4C-43AF7A7AE43C}" type="slidenum">
              <a:rPr lang="en-GB" smtClean="0"/>
              <a:t>‹#›</a:t>
            </a:fld>
            <a:endParaRPr lang="en-GB"/>
          </a:p>
        </p:txBody>
      </p:sp>
    </p:spTree>
    <p:extLst>
      <p:ext uri="{BB962C8B-B14F-4D97-AF65-F5344CB8AC3E}">
        <p14:creationId xmlns:p14="http://schemas.microsoft.com/office/powerpoint/2010/main" val="176089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littlewandlelettersandsounds.org.uk/search/?_search=reading%20longer%20wo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C7C0F361-2C25-D905-E93B-86A6F7B20C50}"/>
              </a:ext>
            </a:extLst>
          </p:cNvPr>
          <p:cNvSpPr/>
          <p:nvPr/>
        </p:nvSpPr>
        <p:spPr>
          <a:xfrm>
            <a:off x="1696069" y="1492941"/>
            <a:ext cx="10495931" cy="4035329"/>
          </a:xfrm>
          <a:prstGeom prst="rect">
            <a:avLst/>
          </a:prstGeom>
          <a:solidFill>
            <a:srgbClr val="6B948C">
              <a:alpha val="84706"/>
            </a:srgbClr>
          </a:solidFill>
        </p:spPr>
        <p:txBody>
          <a:bodyPr/>
          <a:lstStyle/>
          <a:p>
            <a:endParaRPr lang="en-GB"/>
          </a:p>
        </p:txBody>
      </p:sp>
      <p:sp>
        <p:nvSpPr>
          <p:cNvPr id="5" name="AutoShape 3">
            <a:extLst>
              <a:ext uri="{FF2B5EF4-FFF2-40B4-BE49-F238E27FC236}">
                <a16:creationId xmlns:a16="http://schemas.microsoft.com/office/drawing/2014/main" id="{937A9494-ABB0-201A-896F-F8D420C097D2}"/>
              </a:ext>
            </a:extLst>
          </p:cNvPr>
          <p:cNvSpPr/>
          <p:nvPr/>
        </p:nvSpPr>
        <p:spPr>
          <a:xfrm>
            <a:off x="847726" y="3830164"/>
            <a:ext cx="13827" cy="3027836"/>
          </a:xfrm>
          <a:prstGeom prst="rect">
            <a:avLst/>
          </a:prstGeom>
          <a:solidFill>
            <a:srgbClr val="50606D"/>
          </a:solidFill>
        </p:spPr>
        <p:txBody>
          <a:bodyPr/>
          <a:lstStyle/>
          <a:p>
            <a:endParaRPr lang="en-GB"/>
          </a:p>
        </p:txBody>
      </p:sp>
      <p:sp>
        <p:nvSpPr>
          <p:cNvPr id="6" name="TextBox 7">
            <a:extLst>
              <a:ext uri="{FF2B5EF4-FFF2-40B4-BE49-F238E27FC236}">
                <a16:creationId xmlns:a16="http://schemas.microsoft.com/office/drawing/2014/main" id="{477A9E62-75EE-EBCE-16B5-2AE3114227C3}"/>
              </a:ext>
            </a:extLst>
          </p:cNvPr>
          <p:cNvSpPr txBox="1"/>
          <p:nvPr/>
        </p:nvSpPr>
        <p:spPr>
          <a:xfrm>
            <a:off x="5842001" y="2462584"/>
            <a:ext cx="5966272" cy="2976392"/>
          </a:xfrm>
          <a:prstGeom prst="rect">
            <a:avLst/>
          </a:prstGeom>
        </p:spPr>
        <p:txBody>
          <a:bodyPr wrap="square" lIns="0" tIns="0" rIns="0" bIns="0" rtlCol="0" anchor="t">
            <a:spAutoFit/>
          </a:bodyPr>
          <a:lstStyle/>
          <a:p>
            <a:pPr algn="ctr">
              <a:lnSpc>
                <a:spcPts val="5840"/>
              </a:lnSpc>
            </a:pPr>
            <a:r>
              <a:rPr lang="en-US" sz="4866" dirty="0">
                <a:solidFill>
                  <a:srgbClr val="FEFFFF"/>
                </a:solidFill>
                <a:latin typeface="ISHALinkpen Join" panose="03050602040000000000" pitchFamily="66" charset="0"/>
                <a:ea typeface="ISHALinkpen Join" panose="03050602040000000000" pitchFamily="66" charset="0"/>
              </a:rPr>
              <a:t>Parent Phonics and Early Reading Workshop</a:t>
            </a:r>
          </a:p>
        </p:txBody>
      </p:sp>
      <p:sp>
        <p:nvSpPr>
          <p:cNvPr id="7" name="TextBox 9">
            <a:extLst>
              <a:ext uri="{FF2B5EF4-FFF2-40B4-BE49-F238E27FC236}">
                <a16:creationId xmlns:a16="http://schemas.microsoft.com/office/drawing/2014/main" id="{82E9F476-6F65-2718-2AE6-522B9941C4D7}"/>
              </a:ext>
            </a:extLst>
          </p:cNvPr>
          <p:cNvSpPr txBox="1"/>
          <p:nvPr/>
        </p:nvSpPr>
        <p:spPr>
          <a:xfrm rot="-5400000">
            <a:off x="-1169940" y="2237530"/>
            <a:ext cx="4035329" cy="322268"/>
          </a:xfrm>
          <a:prstGeom prst="rect">
            <a:avLst/>
          </a:prstGeom>
        </p:spPr>
        <p:txBody>
          <a:bodyPr wrap="square" lIns="0" tIns="0" rIns="0" bIns="0" rtlCol="0" anchor="t">
            <a:spAutoFit/>
          </a:bodyPr>
          <a:lstStyle/>
          <a:p>
            <a:pPr algn="r">
              <a:lnSpc>
                <a:spcPts val="2560"/>
              </a:lnSpc>
            </a:pPr>
            <a:r>
              <a:rPr lang="en-US" sz="2133" spc="235" dirty="0">
                <a:solidFill>
                  <a:srgbClr val="4F5256"/>
                </a:solidFill>
                <a:latin typeface="Montserrat Classic"/>
              </a:rPr>
              <a:t>Monday 29</a:t>
            </a:r>
            <a:r>
              <a:rPr lang="en-US" sz="2133" spc="235" baseline="30000" dirty="0">
                <a:solidFill>
                  <a:srgbClr val="4F5256"/>
                </a:solidFill>
                <a:latin typeface="Montserrat Classic"/>
              </a:rPr>
              <a:t>th</a:t>
            </a:r>
            <a:r>
              <a:rPr lang="en-US" sz="2133" spc="235" dirty="0">
                <a:solidFill>
                  <a:srgbClr val="4F5256"/>
                </a:solidFill>
                <a:latin typeface="Montserrat Classic"/>
              </a:rPr>
              <a:t> January 2024</a:t>
            </a:r>
          </a:p>
        </p:txBody>
      </p:sp>
      <p:pic>
        <p:nvPicPr>
          <p:cNvPr id="8" name="Picture 7" descr="A logo with white text&#10;&#10;Description automatically generated">
            <a:extLst>
              <a:ext uri="{FF2B5EF4-FFF2-40B4-BE49-F238E27FC236}">
                <a16:creationId xmlns:a16="http://schemas.microsoft.com/office/drawing/2014/main" id="{2EAA1B83-D1FC-790C-CDA7-3614B7728D60}"/>
              </a:ext>
            </a:extLst>
          </p:cNvPr>
          <p:cNvPicPr>
            <a:picLocks noChangeAspect="1"/>
          </p:cNvPicPr>
          <p:nvPr/>
        </p:nvPicPr>
        <p:blipFill>
          <a:blip r:embed="rId2"/>
          <a:stretch>
            <a:fillRect/>
          </a:stretch>
        </p:blipFill>
        <p:spPr>
          <a:xfrm>
            <a:off x="10259298" y="90889"/>
            <a:ext cx="1933575" cy="1095375"/>
          </a:xfrm>
          <a:prstGeom prst="rect">
            <a:avLst/>
          </a:prstGeom>
        </p:spPr>
      </p:pic>
      <p:pic>
        <p:nvPicPr>
          <p:cNvPr id="11" name="Picture 10">
            <a:extLst>
              <a:ext uri="{FF2B5EF4-FFF2-40B4-BE49-F238E27FC236}">
                <a16:creationId xmlns:a16="http://schemas.microsoft.com/office/drawing/2014/main" id="{2F4881AC-F438-E058-026B-641A72A20C6D}"/>
              </a:ext>
            </a:extLst>
          </p:cNvPr>
          <p:cNvPicPr>
            <a:picLocks noChangeAspect="1"/>
          </p:cNvPicPr>
          <p:nvPr/>
        </p:nvPicPr>
        <p:blipFill>
          <a:blip r:embed="rId3"/>
          <a:stretch>
            <a:fillRect/>
          </a:stretch>
        </p:blipFill>
        <p:spPr>
          <a:xfrm>
            <a:off x="3117807" y="2462584"/>
            <a:ext cx="2036984" cy="1822027"/>
          </a:xfrm>
          <a:prstGeom prst="rect">
            <a:avLst/>
          </a:prstGeom>
        </p:spPr>
      </p:pic>
    </p:spTree>
    <p:extLst>
      <p:ext uri="{BB962C8B-B14F-4D97-AF65-F5344CB8AC3E}">
        <p14:creationId xmlns:p14="http://schemas.microsoft.com/office/powerpoint/2010/main" val="275494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Phase 3 order of learning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D1B1F23D-8C6C-A529-F930-434C4042B9E1}"/>
              </a:ext>
            </a:extLst>
          </p:cNvPr>
          <p:cNvPicPr>
            <a:picLocks noChangeAspect="1"/>
          </p:cNvPicPr>
          <p:nvPr/>
        </p:nvPicPr>
        <p:blipFill>
          <a:blip r:embed="rId3"/>
          <a:stretch>
            <a:fillRect/>
          </a:stretch>
        </p:blipFill>
        <p:spPr>
          <a:xfrm>
            <a:off x="895661" y="1883646"/>
            <a:ext cx="10400677" cy="3596952"/>
          </a:xfrm>
          <a:prstGeom prst="rect">
            <a:avLst/>
          </a:prstGeom>
        </p:spPr>
      </p:pic>
      <p:sp>
        <p:nvSpPr>
          <p:cNvPr id="5" name="TextBox 4">
            <a:extLst>
              <a:ext uri="{FF2B5EF4-FFF2-40B4-BE49-F238E27FC236}">
                <a16:creationId xmlns:a16="http://schemas.microsoft.com/office/drawing/2014/main" id="{19F43B89-5707-FF5B-5FD2-49161199F7E2}"/>
              </a:ext>
            </a:extLst>
          </p:cNvPr>
          <p:cNvSpPr txBox="1"/>
          <p:nvPr/>
        </p:nvSpPr>
        <p:spPr>
          <a:xfrm>
            <a:off x="895661" y="5595121"/>
            <a:ext cx="10718162" cy="1477328"/>
          </a:xfrm>
          <a:prstGeom prst="rect">
            <a:avLst/>
          </a:prstGeom>
          <a:noFill/>
        </p:spPr>
        <p:txBody>
          <a:bodyPr wrap="square">
            <a:spAutoFit/>
          </a:bodyPr>
          <a:lstStyle/>
          <a:p>
            <a:pPr marL="0" indent="0">
              <a:buNone/>
            </a:pPr>
            <a:r>
              <a:rPr lang="en-GB" dirty="0">
                <a:latin typeface="ISHALinkpen Print" panose="03050602040000000000" pitchFamily="66" charset="0"/>
              </a:rPr>
              <a:t>Note – compound words are words made up of 2 words.  For example – firefighter, starfish, cowboy.</a:t>
            </a:r>
          </a:p>
          <a:p>
            <a:pPr marL="0" indent="0">
              <a:buNone/>
            </a:pPr>
            <a:r>
              <a:rPr lang="en-GB" dirty="0">
                <a:latin typeface="ISHALinkpen Print" panose="03050602040000000000" pitchFamily="66" charset="0"/>
              </a:rPr>
              <a:t>Example – z sound. middle s – visit. end s – queens, chairs.  es – torches, fishes</a:t>
            </a:r>
          </a:p>
          <a:p>
            <a:pPr marL="0" indent="0">
              <a:buNone/>
            </a:pPr>
            <a:endParaRPr lang="en-GB" dirty="0">
              <a:latin typeface="ISHALinkpen Print" panose="03050602040000000000" pitchFamily="66" charset="0"/>
            </a:endParaRPr>
          </a:p>
        </p:txBody>
      </p:sp>
    </p:spTree>
    <p:extLst>
      <p:ext uri="{BB962C8B-B14F-4D97-AF65-F5344CB8AC3E}">
        <p14:creationId xmlns:p14="http://schemas.microsoft.com/office/powerpoint/2010/main" val="24523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Writing</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6" name="TextBox 5">
            <a:extLst>
              <a:ext uri="{FF2B5EF4-FFF2-40B4-BE49-F238E27FC236}">
                <a16:creationId xmlns:a16="http://schemas.microsoft.com/office/drawing/2014/main" id="{14D1E02F-8E8F-B17F-AC57-5676292E71BF}"/>
              </a:ext>
            </a:extLst>
          </p:cNvPr>
          <p:cNvSpPr txBox="1"/>
          <p:nvPr/>
        </p:nvSpPr>
        <p:spPr>
          <a:xfrm>
            <a:off x="671661" y="2064035"/>
            <a:ext cx="6898063" cy="1938992"/>
          </a:xfrm>
          <a:prstGeom prst="rect">
            <a:avLst/>
          </a:prstGeom>
          <a:noFill/>
        </p:spPr>
        <p:txBody>
          <a:bodyPr wrap="square">
            <a:spAutoFit/>
          </a:bodyPr>
          <a:lstStyle/>
          <a:p>
            <a:r>
              <a:rPr lang="en-GB" sz="2000" dirty="0">
                <a:latin typeface="ISHALinkpen Join" panose="03050602040000000000" pitchFamily="66" charset="0"/>
                <a:ea typeface="ISHALinkpen Join" panose="03050602040000000000" pitchFamily="66" charset="0"/>
              </a:rPr>
              <a:t>This term, your child will be taught how to spell words every day using the graphemes they have been taught so far. </a:t>
            </a:r>
          </a:p>
          <a:p>
            <a:endParaRPr lang="en-GB" sz="2000" dirty="0">
              <a:latin typeface="ISHALinkpen Join" panose="03050602040000000000" pitchFamily="66" charset="0"/>
              <a:ea typeface="ISHALinkpen Join" panose="03050602040000000000" pitchFamily="66" charset="0"/>
            </a:endParaRPr>
          </a:p>
          <a:p>
            <a:r>
              <a:rPr lang="en-GB" sz="2000" dirty="0">
                <a:latin typeface="ISHALinkpen Join" panose="03050602040000000000" pitchFamily="66" charset="0"/>
                <a:ea typeface="ISHALinkpen Join" panose="03050602040000000000" pitchFamily="66" charset="0"/>
              </a:rPr>
              <a:t>They will practise writing a dictated sentence.</a:t>
            </a:r>
          </a:p>
        </p:txBody>
      </p:sp>
      <p:pic>
        <p:nvPicPr>
          <p:cNvPr id="10" name="Picture 9">
            <a:extLst>
              <a:ext uri="{FF2B5EF4-FFF2-40B4-BE49-F238E27FC236}">
                <a16:creationId xmlns:a16="http://schemas.microsoft.com/office/drawing/2014/main" id="{5C057317-6D20-EA84-736C-6D44B7519586}"/>
              </a:ext>
            </a:extLst>
          </p:cNvPr>
          <p:cNvPicPr>
            <a:picLocks noChangeAspect="1"/>
          </p:cNvPicPr>
          <p:nvPr/>
        </p:nvPicPr>
        <p:blipFill>
          <a:blip r:embed="rId3"/>
          <a:stretch>
            <a:fillRect/>
          </a:stretch>
        </p:blipFill>
        <p:spPr>
          <a:xfrm>
            <a:off x="9710206" y="2017942"/>
            <a:ext cx="2271262" cy="3070935"/>
          </a:xfrm>
          <a:prstGeom prst="rect">
            <a:avLst/>
          </a:prstGeom>
        </p:spPr>
      </p:pic>
      <p:pic>
        <p:nvPicPr>
          <p:cNvPr id="5" name="Picture 4">
            <a:extLst>
              <a:ext uri="{FF2B5EF4-FFF2-40B4-BE49-F238E27FC236}">
                <a16:creationId xmlns:a16="http://schemas.microsoft.com/office/drawing/2014/main" id="{D89187E1-DEA4-0723-C8B8-B73E5559B1BC}"/>
              </a:ext>
            </a:extLst>
          </p:cNvPr>
          <p:cNvPicPr>
            <a:picLocks noChangeAspect="1"/>
          </p:cNvPicPr>
          <p:nvPr/>
        </p:nvPicPr>
        <p:blipFill>
          <a:blip r:embed="rId4"/>
          <a:stretch>
            <a:fillRect/>
          </a:stretch>
        </p:blipFill>
        <p:spPr>
          <a:xfrm>
            <a:off x="8063060" y="3695251"/>
            <a:ext cx="2202730" cy="2990998"/>
          </a:xfrm>
          <a:prstGeom prst="rect">
            <a:avLst/>
          </a:prstGeom>
        </p:spPr>
      </p:pic>
    </p:spTree>
    <p:extLst>
      <p:ext uri="{BB962C8B-B14F-4D97-AF65-F5344CB8AC3E}">
        <p14:creationId xmlns:p14="http://schemas.microsoft.com/office/powerpoint/2010/main" val="334052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Let’s have a go at writing together</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7" name="TextBox 6">
            <a:extLst>
              <a:ext uri="{FF2B5EF4-FFF2-40B4-BE49-F238E27FC236}">
                <a16:creationId xmlns:a16="http://schemas.microsoft.com/office/drawing/2014/main" id="{5CF18A2E-497A-D11A-7F9B-8C0C4B84C226}"/>
              </a:ext>
            </a:extLst>
          </p:cNvPr>
          <p:cNvSpPr txBox="1"/>
          <p:nvPr/>
        </p:nvSpPr>
        <p:spPr>
          <a:xfrm>
            <a:off x="2526148" y="2461950"/>
            <a:ext cx="8060151" cy="3170099"/>
          </a:xfrm>
          <a:prstGeom prst="rect">
            <a:avLst/>
          </a:prstGeom>
          <a:noFill/>
        </p:spPr>
        <p:txBody>
          <a:bodyPr wrap="square">
            <a:spAutoFit/>
          </a:bodyPr>
          <a:lstStyle/>
          <a:p>
            <a:pPr marL="342900" indent="-342900">
              <a:buFont typeface="Arial" panose="020B0604020202020204" pitchFamily="34" charset="0"/>
              <a:buChar char="•"/>
            </a:pPr>
            <a:r>
              <a:rPr lang="en-GB" sz="4000" dirty="0">
                <a:latin typeface="ISHALinkpen Join" panose="03050602040000000000" pitchFamily="66" charset="0"/>
                <a:ea typeface="ISHALinkpen Join" panose="03050602040000000000" pitchFamily="66" charset="0"/>
              </a:rPr>
              <a:t>Say the word.</a:t>
            </a:r>
          </a:p>
          <a:p>
            <a:pPr marL="342900" indent="-342900">
              <a:buFont typeface="Arial" panose="020B0604020202020204" pitchFamily="34" charset="0"/>
              <a:buChar char="•"/>
            </a:pPr>
            <a:r>
              <a:rPr lang="en-GB" sz="4000" dirty="0">
                <a:latin typeface="ISHALinkpen Join" panose="03050602040000000000" pitchFamily="66" charset="0"/>
                <a:ea typeface="ISHALinkpen Join" panose="03050602040000000000" pitchFamily="66" charset="0"/>
              </a:rPr>
              <a:t>Segment the sounds.</a:t>
            </a:r>
          </a:p>
          <a:p>
            <a:pPr marL="342900" indent="-342900">
              <a:buFont typeface="Arial" panose="020B0604020202020204" pitchFamily="34" charset="0"/>
              <a:buChar char="•"/>
            </a:pPr>
            <a:r>
              <a:rPr lang="en-GB" sz="4000" dirty="0">
                <a:latin typeface="ISHALinkpen Join" panose="03050602040000000000" pitchFamily="66" charset="0"/>
                <a:ea typeface="ISHALinkpen Join" panose="03050602040000000000" pitchFamily="66" charset="0"/>
              </a:rPr>
              <a:t>Count the sounds.</a:t>
            </a:r>
          </a:p>
          <a:p>
            <a:pPr marL="342900" indent="-342900">
              <a:buFont typeface="Arial" panose="020B0604020202020204" pitchFamily="34" charset="0"/>
              <a:buChar char="•"/>
            </a:pPr>
            <a:r>
              <a:rPr lang="en-GB" sz="4000" dirty="0">
                <a:latin typeface="ISHALinkpen Join" panose="03050602040000000000" pitchFamily="66" charset="0"/>
                <a:ea typeface="ISHALinkpen Join" panose="03050602040000000000" pitchFamily="66" charset="0"/>
              </a:rPr>
              <a:t>Write them down.</a:t>
            </a:r>
          </a:p>
          <a:p>
            <a:pPr marL="342900" indent="-342900">
              <a:buFont typeface="Arial" panose="020B0604020202020204" pitchFamily="34" charset="0"/>
              <a:buChar char="•"/>
            </a:pPr>
            <a:r>
              <a:rPr lang="en-GB" sz="4000" dirty="0">
                <a:latin typeface="ISHALinkpen Join" panose="03050602040000000000" pitchFamily="66" charset="0"/>
                <a:ea typeface="ISHALinkpen Join" panose="03050602040000000000" pitchFamily="66" charset="0"/>
              </a:rPr>
              <a:t>Now let’s try a </a:t>
            </a:r>
            <a:r>
              <a:rPr lang="en-GB" sz="4000" dirty="0" err="1">
                <a:latin typeface="ISHALinkpen Join" panose="03050602040000000000" pitchFamily="66" charset="0"/>
                <a:ea typeface="ISHALinkpen Join" panose="03050602040000000000" pitchFamily="66" charset="0"/>
              </a:rPr>
              <a:t>senetence</a:t>
            </a:r>
            <a:r>
              <a:rPr lang="en-GB" sz="4000" dirty="0">
                <a:latin typeface="ISHALinkpen Join" panose="03050602040000000000" pitchFamily="66" charset="0"/>
                <a:ea typeface="ISHALinkpen Join" panose="03050602040000000000" pitchFamily="66" charset="0"/>
              </a:rPr>
              <a:t>.</a:t>
            </a:r>
          </a:p>
        </p:txBody>
      </p:sp>
    </p:spTree>
    <p:extLst>
      <p:ext uri="{BB962C8B-B14F-4D97-AF65-F5344CB8AC3E}">
        <p14:creationId xmlns:p14="http://schemas.microsoft.com/office/powerpoint/2010/main" val="259689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Books going home, a reminder</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C9D657D4-2258-5D05-B8EE-899020483D03}"/>
              </a:ext>
            </a:extLst>
          </p:cNvPr>
          <p:cNvPicPr>
            <a:picLocks noChangeAspect="1"/>
          </p:cNvPicPr>
          <p:nvPr/>
        </p:nvPicPr>
        <p:blipFill>
          <a:blip r:embed="rId3"/>
          <a:stretch>
            <a:fillRect/>
          </a:stretch>
        </p:blipFill>
        <p:spPr>
          <a:xfrm>
            <a:off x="569874" y="2949020"/>
            <a:ext cx="2681852" cy="2542396"/>
          </a:xfrm>
          <a:prstGeom prst="rect">
            <a:avLst/>
          </a:prstGeom>
          <a:effectLst>
            <a:glow rad="127000">
              <a:srgbClr val="000000">
                <a:lumMod val="95000"/>
                <a:lumOff val="5000"/>
                <a:alpha val="6000"/>
              </a:srgbClr>
            </a:glow>
          </a:effectLst>
        </p:spPr>
      </p:pic>
      <p:pic>
        <p:nvPicPr>
          <p:cNvPr id="6" name="Picture 5">
            <a:extLst>
              <a:ext uri="{FF2B5EF4-FFF2-40B4-BE49-F238E27FC236}">
                <a16:creationId xmlns:a16="http://schemas.microsoft.com/office/drawing/2014/main" id="{837E1A9A-560E-D37E-8CEA-974D1BA49B9F}"/>
              </a:ext>
            </a:extLst>
          </p:cNvPr>
          <p:cNvPicPr>
            <a:picLocks noChangeAspect="1"/>
          </p:cNvPicPr>
          <p:nvPr/>
        </p:nvPicPr>
        <p:blipFill>
          <a:blip r:embed="rId4"/>
          <a:stretch>
            <a:fillRect/>
          </a:stretch>
        </p:blipFill>
        <p:spPr>
          <a:xfrm>
            <a:off x="8706044" y="2639562"/>
            <a:ext cx="2608711" cy="3239851"/>
          </a:xfrm>
          <a:prstGeom prst="rect">
            <a:avLst/>
          </a:prstGeom>
          <a:effectLst>
            <a:glow rad="127000">
              <a:srgbClr val="000000">
                <a:lumMod val="95000"/>
                <a:lumOff val="5000"/>
                <a:alpha val="6000"/>
              </a:srgbClr>
            </a:glow>
          </a:effectLst>
        </p:spPr>
      </p:pic>
      <p:pic>
        <p:nvPicPr>
          <p:cNvPr id="7" name="Picture 6">
            <a:extLst>
              <a:ext uri="{FF2B5EF4-FFF2-40B4-BE49-F238E27FC236}">
                <a16:creationId xmlns:a16="http://schemas.microsoft.com/office/drawing/2014/main" id="{A0AD3C48-7C99-DACD-0410-CFA60316F285}"/>
              </a:ext>
            </a:extLst>
          </p:cNvPr>
          <p:cNvPicPr>
            <a:picLocks noChangeAspect="1"/>
          </p:cNvPicPr>
          <p:nvPr/>
        </p:nvPicPr>
        <p:blipFill>
          <a:blip r:embed="rId5"/>
          <a:stretch>
            <a:fillRect/>
          </a:stretch>
        </p:blipFill>
        <p:spPr>
          <a:xfrm>
            <a:off x="2120787" y="2143184"/>
            <a:ext cx="7145762" cy="4718900"/>
          </a:xfrm>
          <a:prstGeom prst="rect">
            <a:avLst/>
          </a:prstGeom>
        </p:spPr>
      </p:pic>
      <p:pic>
        <p:nvPicPr>
          <p:cNvPr id="8" name="Picture 7">
            <a:extLst>
              <a:ext uri="{FF2B5EF4-FFF2-40B4-BE49-F238E27FC236}">
                <a16:creationId xmlns:a16="http://schemas.microsoft.com/office/drawing/2014/main" id="{CB03B55B-E466-636E-6438-105350AE27D7}"/>
              </a:ext>
            </a:extLst>
          </p:cNvPr>
          <p:cNvPicPr>
            <a:picLocks noChangeAspect="1"/>
          </p:cNvPicPr>
          <p:nvPr/>
        </p:nvPicPr>
        <p:blipFill>
          <a:blip r:embed="rId6"/>
          <a:stretch>
            <a:fillRect/>
          </a:stretch>
        </p:blipFill>
        <p:spPr>
          <a:xfrm>
            <a:off x="3690177" y="4803326"/>
            <a:ext cx="890093" cy="890093"/>
          </a:xfrm>
          <a:prstGeom prst="rect">
            <a:avLst/>
          </a:prstGeom>
        </p:spPr>
      </p:pic>
      <p:pic>
        <p:nvPicPr>
          <p:cNvPr id="9" name="Picture 8">
            <a:extLst>
              <a:ext uri="{FF2B5EF4-FFF2-40B4-BE49-F238E27FC236}">
                <a16:creationId xmlns:a16="http://schemas.microsoft.com/office/drawing/2014/main" id="{BA4DA956-002B-893C-5C12-0DF87572DB1F}"/>
              </a:ext>
            </a:extLst>
          </p:cNvPr>
          <p:cNvPicPr>
            <a:picLocks noChangeAspect="1"/>
          </p:cNvPicPr>
          <p:nvPr/>
        </p:nvPicPr>
        <p:blipFill>
          <a:blip r:embed="rId7"/>
          <a:stretch>
            <a:fillRect/>
          </a:stretch>
        </p:blipFill>
        <p:spPr>
          <a:xfrm>
            <a:off x="6615434" y="4415581"/>
            <a:ext cx="1524132" cy="1518036"/>
          </a:xfrm>
          <a:prstGeom prst="rect">
            <a:avLst/>
          </a:prstGeom>
        </p:spPr>
      </p:pic>
      <p:pic>
        <p:nvPicPr>
          <p:cNvPr id="10" name="Picture 9">
            <a:extLst>
              <a:ext uri="{FF2B5EF4-FFF2-40B4-BE49-F238E27FC236}">
                <a16:creationId xmlns:a16="http://schemas.microsoft.com/office/drawing/2014/main" id="{34468EE7-6B73-B64F-283D-6EBF99F37A6F}"/>
              </a:ext>
            </a:extLst>
          </p:cNvPr>
          <p:cNvPicPr>
            <a:picLocks noChangeAspect="1"/>
          </p:cNvPicPr>
          <p:nvPr/>
        </p:nvPicPr>
        <p:blipFill>
          <a:blip r:embed="rId8"/>
          <a:stretch>
            <a:fillRect/>
          </a:stretch>
        </p:blipFill>
        <p:spPr>
          <a:xfrm>
            <a:off x="4773421" y="3355910"/>
            <a:ext cx="1693506" cy="2047033"/>
          </a:xfrm>
          <a:prstGeom prst="rect">
            <a:avLst/>
          </a:prstGeom>
        </p:spPr>
      </p:pic>
    </p:spTree>
    <p:extLst>
      <p:ext uri="{BB962C8B-B14F-4D97-AF65-F5344CB8AC3E}">
        <p14:creationId xmlns:p14="http://schemas.microsoft.com/office/powerpoint/2010/main" val="157831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The importance of a strong foundation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6" name="TextBox 5">
            <a:extLst>
              <a:ext uri="{FF2B5EF4-FFF2-40B4-BE49-F238E27FC236}">
                <a16:creationId xmlns:a16="http://schemas.microsoft.com/office/drawing/2014/main" id="{7C569A29-2317-EDDA-4BB2-6778B04701EE}"/>
              </a:ext>
            </a:extLst>
          </p:cNvPr>
          <p:cNvSpPr txBox="1"/>
          <p:nvPr/>
        </p:nvSpPr>
        <p:spPr>
          <a:xfrm>
            <a:off x="1859437" y="2351932"/>
            <a:ext cx="9144785" cy="2554545"/>
          </a:xfrm>
          <a:prstGeom prst="rect">
            <a:avLst/>
          </a:prstGeom>
          <a:noFill/>
        </p:spPr>
        <p:txBody>
          <a:bodyPr wrap="square">
            <a:spAutoFit/>
          </a:bodyPr>
          <a:lstStyle/>
          <a:p>
            <a:r>
              <a:rPr lang="en-US" sz="4000" dirty="0">
                <a:latin typeface="ISHALinkpen Join" panose="03050602040000000000" pitchFamily="66" charset="0"/>
                <a:ea typeface="ISHALinkpen Join" panose="03050602040000000000" pitchFamily="66" charset="0"/>
              </a:rPr>
              <a:t>Children are made readers on the laps of their parents.</a:t>
            </a:r>
            <a:endParaRPr lang="en-US" sz="4000" b="0" dirty="0">
              <a:latin typeface="ISHALinkpen Join" panose="03050602040000000000" pitchFamily="66" charset="0"/>
              <a:ea typeface="ISHALinkpen Join" panose="03050602040000000000" pitchFamily="66" charset="0"/>
              <a:cs typeface="Calibri"/>
            </a:endParaRPr>
          </a:p>
          <a:p>
            <a:br>
              <a:rPr lang="en-US" sz="4000" b="0" dirty="0">
                <a:latin typeface="ISHALinkpen Join" panose="03050602040000000000" pitchFamily="66" charset="0"/>
                <a:ea typeface="ISHALinkpen Join" panose="03050602040000000000" pitchFamily="66" charset="0"/>
              </a:rPr>
            </a:br>
            <a:r>
              <a:rPr lang="en-US" sz="4000" dirty="0">
                <a:latin typeface="ISHALinkpen Join" panose="03050602040000000000" pitchFamily="66" charset="0"/>
                <a:ea typeface="ISHALinkpen Join" panose="03050602040000000000" pitchFamily="66" charset="0"/>
              </a:rPr>
              <a:t>― Emilie Buchwald</a:t>
            </a:r>
            <a:endParaRPr lang="en-US" sz="4000" dirty="0">
              <a:latin typeface="ISHALinkpen Join" panose="03050602040000000000" pitchFamily="66" charset="0"/>
              <a:ea typeface="ISHALinkpen Join" panose="03050602040000000000" pitchFamily="66" charset="0"/>
              <a:cs typeface="Calibri"/>
            </a:endParaRPr>
          </a:p>
        </p:txBody>
      </p:sp>
    </p:spTree>
    <p:extLst>
      <p:ext uri="{BB962C8B-B14F-4D97-AF65-F5344CB8AC3E}">
        <p14:creationId xmlns:p14="http://schemas.microsoft.com/office/powerpoint/2010/main" val="137516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Phonics is…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2554545"/>
          </a:xfrm>
          <a:prstGeom prst="rect">
            <a:avLst/>
          </a:prstGeom>
          <a:noFill/>
        </p:spPr>
        <p:txBody>
          <a:bodyPr wrap="square">
            <a:spAutoFit/>
          </a:bodyPr>
          <a:lstStyle/>
          <a:p>
            <a:pPr marL="0" indent="0">
              <a:buNone/>
            </a:pPr>
            <a:r>
              <a:rPr lang="en-GB" sz="4000" dirty="0">
                <a:latin typeface="ISHALinkpen Join" panose="03050602040000000000" pitchFamily="66" charset="0"/>
                <a:ea typeface="ISHALinkpen Join" panose="03050602040000000000" pitchFamily="66" charset="0"/>
              </a:rPr>
              <a:t>making connections between the sounds of our spoken words and the letters that are used to write them down.</a:t>
            </a:r>
            <a:endParaRPr lang="en-US" sz="4000" dirty="0">
              <a:latin typeface="ISHALinkpen Join" panose="03050602040000000000" pitchFamily="66" charset="0"/>
              <a:ea typeface="ISHALinkpen Join" panose="03050602040000000000" pitchFamily="66" charset="0"/>
            </a:endParaRPr>
          </a:p>
        </p:txBody>
      </p:sp>
    </p:spTree>
    <p:extLst>
      <p:ext uri="{BB962C8B-B14F-4D97-AF65-F5344CB8AC3E}">
        <p14:creationId xmlns:p14="http://schemas.microsoft.com/office/powerpoint/2010/main" val="302970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Terminology recap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2677656"/>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ISHALinkpen Print" panose="03050602040000000000" pitchFamily="66" charset="0"/>
              </a:rPr>
              <a:t>Phoneme</a:t>
            </a:r>
          </a:p>
          <a:p>
            <a:pPr marL="285750" indent="-285750">
              <a:buFont typeface="Arial" panose="020B0604020202020204" pitchFamily="34" charset="0"/>
              <a:buChar char="•"/>
            </a:pPr>
            <a:r>
              <a:rPr lang="en-US" sz="2800" dirty="0">
                <a:latin typeface="ISHALinkpen Print" panose="03050602040000000000" pitchFamily="66" charset="0"/>
              </a:rPr>
              <a:t>Grapheme</a:t>
            </a:r>
          </a:p>
          <a:p>
            <a:pPr marL="285750" indent="-285750">
              <a:buFont typeface="Arial" panose="020B0604020202020204" pitchFamily="34" charset="0"/>
              <a:buChar char="•"/>
            </a:pPr>
            <a:r>
              <a:rPr lang="en-US" sz="2800" dirty="0">
                <a:latin typeface="ISHALinkpen Print" panose="03050602040000000000" pitchFamily="66" charset="0"/>
              </a:rPr>
              <a:t>Digraph</a:t>
            </a:r>
          </a:p>
          <a:p>
            <a:pPr marL="285750" indent="-285750">
              <a:buFont typeface="Arial" panose="020B0604020202020204" pitchFamily="34" charset="0"/>
              <a:buChar char="•"/>
            </a:pPr>
            <a:r>
              <a:rPr lang="en-US" sz="2800" dirty="0">
                <a:latin typeface="ISHALinkpen Print" panose="03050602040000000000" pitchFamily="66" charset="0"/>
              </a:rPr>
              <a:t>Trigraph</a:t>
            </a:r>
          </a:p>
          <a:p>
            <a:pPr marL="285750" indent="-285750">
              <a:buFont typeface="Arial" panose="020B0604020202020204" pitchFamily="34" charset="0"/>
              <a:buChar char="•"/>
            </a:pPr>
            <a:r>
              <a:rPr lang="en-US" sz="2800" dirty="0">
                <a:latin typeface="ISHALinkpen Print" panose="03050602040000000000" pitchFamily="66" charset="0"/>
              </a:rPr>
              <a:t>Blend </a:t>
            </a:r>
          </a:p>
          <a:p>
            <a:pPr marL="285750" indent="-285750">
              <a:buFont typeface="Arial" panose="020B0604020202020204" pitchFamily="34" charset="0"/>
              <a:buChar char="•"/>
            </a:pPr>
            <a:r>
              <a:rPr lang="en-US" sz="2800" dirty="0">
                <a:latin typeface="ISHALinkpen Print" panose="03050602040000000000" pitchFamily="66" charset="0"/>
              </a:rPr>
              <a:t>Segment</a:t>
            </a:r>
            <a:endParaRPr lang="en-GB" sz="2800" dirty="0">
              <a:latin typeface="ISHALinkpen Print" panose="03050602040000000000" pitchFamily="66" charset="0"/>
            </a:endParaRPr>
          </a:p>
        </p:txBody>
      </p:sp>
      <p:pic>
        <p:nvPicPr>
          <p:cNvPr id="6" name="Picture 5">
            <a:extLst>
              <a:ext uri="{FF2B5EF4-FFF2-40B4-BE49-F238E27FC236}">
                <a16:creationId xmlns:a16="http://schemas.microsoft.com/office/drawing/2014/main" id="{B6BC17A3-B577-E0AF-13D5-CB300A2A0E7A}"/>
              </a:ext>
            </a:extLst>
          </p:cNvPr>
          <p:cNvPicPr>
            <a:picLocks noChangeAspect="1"/>
          </p:cNvPicPr>
          <p:nvPr/>
        </p:nvPicPr>
        <p:blipFill>
          <a:blip r:embed="rId3"/>
          <a:stretch>
            <a:fillRect/>
          </a:stretch>
        </p:blipFill>
        <p:spPr>
          <a:xfrm>
            <a:off x="7934362" y="2119459"/>
            <a:ext cx="3894157" cy="2751058"/>
          </a:xfrm>
          <a:prstGeom prst="rect">
            <a:avLst/>
          </a:prstGeom>
        </p:spPr>
      </p:pic>
      <p:pic>
        <p:nvPicPr>
          <p:cNvPr id="8" name="Picture 7">
            <a:extLst>
              <a:ext uri="{FF2B5EF4-FFF2-40B4-BE49-F238E27FC236}">
                <a16:creationId xmlns:a16="http://schemas.microsoft.com/office/drawing/2014/main" id="{71CD33AA-D699-9AA7-9277-F77F8260BE65}"/>
              </a:ext>
            </a:extLst>
          </p:cNvPr>
          <p:cNvPicPr>
            <a:picLocks noChangeAspect="1"/>
          </p:cNvPicPr>
          <p:nvPr/>
        </p:nvPicPr>
        <p:blipFill>
          <a:blip r:embed="rId4"/>
          <a:stretch>
            <a:fillRect/>
          </a:stretch>
        </p:blipFill>
        <p:spPr>
          <a:xfrm>
            <a:off x="4934118" y="3904708"/>
            <a:ext cx="3360711" cy="2781541"/>
          </a:xfrm>
          <a:prstGeom prst="rect">
            <a:avLst/>
          </a:prstGeom>
        </p:spPr>
      </p:pic>
    </p:spTree>
    <p:extLst>
      <p:ext uri="{BB962C8B-B14F-4D97-AF65-F5344CB8AC3E}">
        <p14:creationId xmlns:p14="http://schemas.microsoft.com/office/powerpoint/2010/main" val="94635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This term we are teaching phase 3</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3539430"/>
          </a:xfrm>
          <a:prstGeom prst="rect">
            <a:avLst/>
          </a:prstGeom>
          <a:noFill/>
        </p:spPr>
        <p:txBody>
          <a:bodyPr wrap="square">
            <a:spAutoFit/>
          </a:bodyPr>
          <a:lstStyle/>
          <a:p>
            <a:pPr marL="0" indent="0">
              <a:buNone/>
            </a:pPr>
            <a:r>
              <a:rPr lang="en-US" sz="2800" dirty="0">
                <a:latin typeface="ISHALinkpen Join" panose="03050602040000000000" pitchFamily="66" charset="0"/>
                <a:ea typeface="ISHALinkpen Join" panose="03050602040000000000" pitchFamily="66" charset="0"/>
              </a:rPr>
              <a:t>Last term we taught </a:t>
            </a:r>
            <a:r>
              <a:rPr lang="en-US" sz="2800" dirty="0">
                <a:latin typeface="ISHALinkpen Join" panose="03050602040000000000" pitchFamily="66" charset="0"/>
                <a:ea typeface="ISHALinkpen Join" panose="03050602040000000000" pitchFamily="66" charset="0"/>
                <a:cs typeface="+mn-lt"/>
              </a:rPr>
              <a:t>your child to blend and read words with Phase 2</a:t>
            </a:r>
            <a:r>
              <a:rPr lang="en-US" sz="2800" dirty="0">
                <a:latin typeface="ISHALinkpen Join" panose="03050602040000000000" pitchFamily="66" charset="0"/>
                <a:ea typeface="ISHALinkpen Join" panose="03050602040000000000" pitchFamily="66" charset="0"/>
              </a:rPr>
              <a:t> graphemes. </a:t>
            </a:r>
            <a:endParaRPr lang="en-US" sz="2800" dirty="0">
              <a:latin typeface="ISHALinkpen Join" panose="03050602040000000000" pitchFamily="66" charset="0"/>
              <a:ea typeface="ISHALinkpen Join" panose="03050602040000000000" pitchFamily="66" charset="0"/>
              <a:cs typeface="Calibri" panose="020F0502020204030204"/>
            </a:endParaRPr>
          </a:p>
          <a:p>
            <a:pPr marL="0" indent="0">
              <a:buNone/>
            </a:pPr>
            <a:endParaRPr lang="en-US" sz="2800" dirty="0">
              <a:latin typeface="ISHALinkpen Join" panose="03050602040000000000" pitchFamily="66" charset="0"/>
              <a:ea typeface="ISHALinkpen Join" panose="03050602040000000000" pitchFamily="66" charset="0"/>
              <a:cs typeface="Calibri" panose="020F0502020204030204"/>
            </a:endParaRPr>
          </a:p>
          <a:p>
            <a:pPr marL="0" indent="0">
              <a:buNone/>
            </a:pPr>
            <a:r>
              <a:rPr lang="en-US" sz="2800" dirty="0">
                <a:latin typeface="ISHALinkpen Join" panose="03050602040000000000" pitchFamily="66" charset="0"/>
                <a:ea typeface="ISHALinkpen Join" panose="03050602040000000000" pitchFamily="66" charset="0"/>
                <a:cs typeface="Calibri" panose="020F0502020204030204"/>
              </a:rPr>
              <a:t>In Phase 3 children learn: </a:t>
            </a:r>
          </a:p>
          <a:p>
            <a:r>
              <a:rPr lang="en-US" sz="2800" dirty="0">
                <a:latin typeface="ISHALinkpen Join" panose="03050602040000000000" pitchFamily="66" charset="0"/>
                <a:ea typeface="ISHALinkpen Join" panose="03050602040000000000" pitchFamily="66" charset="0"/>
              </a:rPr>
              <a:t>the vowel digraphs and trigraphs </a:t>
            </a:r>
            <a:endParaRPr lang="en-US" sz="2800" dirty="0">
              <a:latin typeface="ISHALinkpen Join" panose="03050602040000000000" pitchFamily="66" charset="0"/>
              <a:ea typeface="ISHALinkpen Join" panose="03050602040000000000" pitchFamily="66" charset="0"/>
              <a:cs typeface="Calibri"/>
            </a:endParaRPr>
          </a:p>
          <a:p>
            <a:r>
              <a:rPr lang="en-US" sz="2800" dirty="0">
                <a:latin typeface="ISHALinkpen Join" panose="03050602040000000000" pitchFamily="66" charset="0"/>
                <a:ea typeface="ISHALinkpen Join" panose="03050602040000000000" pitchFamily="66" charset="0"/>
              </a:rPr>
              <a:t>to read words containing the Phase 3 digraphs and trigraphs</a:t>
            </a:r>
            <a:endParaRPr lang="en-US" sz="2800" dirty="0">
              <a:latin typeface="ISHALinkpen Join" panose="03050602040000000000" pitchFamily="66" charset="0"/>
              <a:ea typeface="ISHALinkpen Join" panose="03050602040000000000" pitchFamily="66" charset="0"/>
              <a:cs typeface="Calibri"/>
            </a:endParaRPr>
          </a:p>
          <a:p>
            <a:r>
              <a:rPr lang="en-US" sz="2800" dirty="0">
                <a:latin typeface="ISHALinkpen Join" panose="03050602040000000000" pitchFamily="66" charset="0"/>
                <a:ea typeface="ISHALinkpen Join" panose="03050602040000000000" pitchFamily="66" charset="0"/>
                <a:cs typeface="+mn-lt"/>
              </a:rPr>
              <a:t>to read longer words</a:t>
            </a:r>
            <a:r>
              <a:rPr lang="en-US" sz="2800" dirty="0">
                <a:latin typeface="ISHALinkpen Join" panose="03050602040000000000" pitchFamily="66" charset="0"/>
                <a:ea typeface="ISHALinkpen Join" panose="03050602040000000000" pitchFamily="66" charset="0"/>
              </a:rPr>
              <a:t> (‘chunking’).</a:t>
            </a:r>
          </a:p>
        </p:txBody>
      </p:sp>
    </p:spTree>
    <p:extLst>
      <p:ext uri="{BB962C8B-B14F-4D97-AF65-F5344CB8AC3E}">
        <p14:creationId xmlns:p14="http://schemas.microsoft.com/office/powerpoint/2010/main" val="249617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Phase 3 vowel digraphs and trigraphs</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681FA522-9130-E600-FEB2-C724DB965BFF}"/>
              </a:ext>
            </a:extLst>
          </p:cNvPr>
          <p:cNvPicPr>
            <a:picLocks noChangeAspect="1"/>
          </p:cNvPicPr>
          <p:nvPr/>
        </p:nvPicPr>
        <p:blipFill>
          <a:blip r:embed="rId3"/>
          <a:stretch>
            <a:fillRect/>
          </a:stretch>
        </p:blipFill>
        <p:spPr>
          <a:xfrm>
            <a:off x="1376786" y="1880931"/>
            <a:ext cx="3930505" cy="4847808"/>
          </a:xfrm>
          <a:prstGeom prst="rect">
            <a:avLst/>
          </a:prstGeom>
        </p:spPr>
      </p:pic>
      <p:pic>
        <p:nvPicPr>
          <p:cNvPr id="6" name="Picture 5">
            <a:extLst>
              <a:ext uri="{FF2B5EF4-FFF2-40B4-BE49-F238E27FC236}">
                <a16:creationId xmlns:a16="http://schemas.microsoft.com/office/drawing/2014/main" id="{DA769028-6CB4-3C4A-3FF7-E0347955A087}"/>
              </a:ext>
            </a:extLst>
          </p:cNvPr>
          <p:cNvPicPr>
            <a:picLocks noChangeAspect="1"/>
          </p:cNvPicPr>
          <p:nvPr/>
        </p:nvPicPr>
        <p:blipFill>
          <a:blip r:embed="rId4"/>
          <a:stretch>
            <a:fillRect/>
          </a:stretch>
        </p:blipFill>
        <p:spPr>
          <a:xfrm>
            <a:off x="5722033" y="1959778"/>
            <a:ext cx="4480948" cy="4535817"/>
          </a:xfrm>
          <a:prstGeom prst="rect">
            <a:avLst/>
          </a:prstGeom>
        </p:spPr>
      </p:pic>
    </p:spTree>
    <p:extLst>
      <p:ext uri="{BB962C8B-B14F-4D97-AF65-F5344CB8AC3E}">
        <p14:creationId xmlns:p14="http://schemas.microsoft.com/office/powerpoint/2010/main" val="378373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Let’s say the sounds together </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pic>
        <p:nvPicPr>
          <p:cNvPr id="2" name="Picture 1">
            <a:extLst>
              <a:ext uri="{FF2B5EF4-FFF2-40B4-BE49-F238E27FC236}">
                <a16:creationId xmlns:a16="http://schemas.microsoft.com/office/drawing/2014/main" id="{4DDFDA2C-29F3-D07B-60D9-FB02FA54453C}"/>
              </a:ext>
            </a:extLst>
          </p:cNvPr>
          <p:cNvPicPr>
            <a:picLocks noChangeAspect="1"/>
          </p:cNvPicPr>
          <p:nvPr/>
        </p:nvPicPr>
        <p:blipFill>
          <a:blip r:embed="rId3"/>
          <a:stretch>
            <a:fillRect/>
          </a:stretch>
        </p:blipFill>
        <p:spPr>
          <a:xfrm>
            <a:off x="1714743" y="2511501"/>
            <a:ext cx="8498561" cy="4078577"/>
          </a:xfrm>
          <a:prstGeom prst="rect">
            <a:avLst/>
          </a:prstGeom>
        </p:spPr>
      </p:pic>
    </p:spTree>
    <p:extLst>
      <p:ext uri="{BB962C8B-B14F-4D97-AF65-F5344CB8AC3E}">
        <p14:creationId xmlns:p14="http://schemas.microsoft.com/office/powerpoint/2010/main" val="30500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2" name="TextBox 1">
            <a:extLst>
              <a:ext uri="{FF2B5EF4-FFF2-40B4-BE49-F238E27FC236}">
                <a16:creationId xmlns:a16="http://schemas.microsoft.com/office/drawing/2014/main" id="{974B4F52-0ADF-E575-3D6D-6095C188F0B7}"/>
              </a:ext>
            </a:extLst>
          </p:cNvPr>
          <p:cNvSpPr txBox="1"/>
          <p:nvPr/>
        </p:nvSpPr>
        <p:spPr>
          <a:xfrm>
            <a:off x="970962" y="668643"/>
            <a:ext cx="10570648" cy="584775"/>
          </a:xfrm>
          <a:prstGeom prst="rect">
            <a:avLst/>
          </a:prstGeom>
          <a:noFill/>
        </p:spPr>
        <p:txBody>
          <a:bodyPr wrap="square">
            <a:spAutoFit/>
          </a:bodyPr>
          <a:lstStyle/>
          <a:p>
            <a:pPr marL="0" indent="0" algn="ctr">
              <a:buNone/>
            </a:pPr>
            <a:r>
              <a:rPr lang="en-US" sz="3200" dirty="0">
                <a:latin typeface="ISHALinkpen Print" panose="03050602040000000000" pitchFamily="66" charset="0"/>
              </a:rPr>
              <a:t>Tricky words</a:t>
            </a:r>
            <a:endParaRPr lang="en-GB" sz="3200" dirty="0">
              <a:latin typeface="ISHALinkpen Print" panose="03050602040000000000" pitchFamily="66" charset="0"/>
            </a:endParaRPr>
          </a:p>
        </p:txBody>
      </p:sp>
      <p:pic>
        <p:nvPicPr>
          <p:cNvPr id="6" name="Picture 5">
            <a:extLst>
              <a:ext uri="{FF2B5EF4-FFF2-40B4-BE49-F238E27FC236}">
                <a16:creationId xmlns:a16="http://schemas.microsoft.com/office/drawing/2014/main" id="{DDA0A839-E4EC-D743-B841-0107681C97D8}"/>
              </a:ext>
            </a:extLst>
          </p:cNvPr>
          <p:cNvPicPr>
            <a:picLocks noChangeAspect="1"/>
          </p:cNvPicPr>
          <p:nvPr/>
        </p:nvPicPr>
        <p:blipFill>
          <a:blip r:embed="rId3"/>
          <a:stretch>
            <a:fillRect/>
          </a:stretch>
        </p:blipFill>
        <p:spPr>
          <a:xfrm>
            <a:off x="4278898" y="2437767"/>
            <a:ext cx="3954774" cy="4340141"/>
          </a:xfrm>
          <a:prstGeom prst="rect">
            <a:avLst/>
          </a:prstGeom>
        </p:spPr>
      </p:pic>
      <p:sp>
        <p:nvSpPr>
          <p:cNvPr id="9" name="TextBox 8">
            <a:extLst>
              <a:ext uri="{FF2B5EF4-FFF2-40B4-BE49-F238E27FC236}">
                <a16:creationId xmlns:a16="http://schemas.microsoft.com/office/drawing/2014/main" id="{2C5FF043-0706-D257-232B-BA944803A260}"/>
              </a:ext>
            </a:extLst>
          </p:cNvPr>
          <p:cNvSpPr txBox="1"/>
          <p:nvPr/>
        </p:nvSpPr>
        <p:spPr>
          <a:xfrm>
            <a:off x="1560281" y="1769124"/>
            <a:ext cx="9392009" cy="646331"/>
          </a:xfrm>
          <a:prstGeom prst="rect">
            <a:avLst/>
          </a:prstGeom>
          <a:noFill/>
        </p:spPr>
        <p:txBody>
          <a:bodyPr wrap="square">
            <a:spAutoFit/>
          </a:bodyPr>
          <a:lstStyle/>
          <a:p>
            <a:pPr marL="0" indent="0" algn="ctr">
              <a:buNone/>
            </a:pPr>
            <a:r>
              <a:rPr lang="en-US" dirty="0">
                <a:latin typeface="ISHALinkpen Print" panose="03050602040000000000" pitchFamily="66" charset="0"/>
              </a:rPr>
              <a:t>Tricky words continue into year one so it is important for children to secure these words.</a:t>
            </a:r>
            <a:endParaRPr lang="en-GB" dirty="0">
              <a:latin typeface="ISHALinkpen Print" panose="03050602040000000000" pitchFamily="66" charset="0"/>
            </a:endParaRPr>
          </a:p>
        </p:txBody>
      </p:sp>
    </p:spTree>
    <p:extLst>
      <p:ext uri="{BB962C8B-B14F-4D97-AF65-F5344CB8AC3E}">
        <p14:creationId xmlns:p14="http://schemas.microsoft.com/office/powerpoint/2010/main" val="312353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1946976" y="-142315"/>
            <a:ext cx="6477421" cy="5231192"/>
          </a:xfrm>
          <a:prstGeom prst="rect">
            <a:avLst/>
          </a:prstGeom>
        </p:spPr>
      </p:pic>
      <p:sp>
        <p:nvSpPr>
          <p:cNvPr id="2" name="TextBox 1">
            <a:extLst>
              <a:ext uri="{FF2B5EF4-FFF2-40B4-BE49-F238E27FC236}">
                <a16:creationId xmlns:a16="http://schemas.microsoft.com/office/drawing/2014/main" id="{974B4F52-0ADF-E575-3D6D-6095C188F0B7}"/>
              </a:ext>
            </a:extLst>
          </p:cNvPr>
          <p:cNvSpPr txBox="1"/>
          <p:nvPr/>
        </p:nvSpPr>
        <p:spPr>
          <a:xfrm>
            <a:off x="970962" y="668643"/>
            <a:ext cx="10570648" cy="584775"/>
          </a:xfrm>
          <a:prstGeom prst="rect">
            <a:avLst/>
          </a:prstGeom>
          <a:noFill/>
        </p:spPr>
        <p:txBody>
          <a:bodyPr wrap="square">
            <a:spAutoFit/>
          </a:bodyPr>
          <a:lstStyle/>
          <a:p>
            <a:pPr marL="0" indent="0" algn="ctr">
              <a:buNone/>
            </a:pPr>
            <a:r>
              <a:rPr lang="en-US" sz="3200" dirty="0">
                <a:latin typeface="ISHALinkpen Print" panose="03050602040000000000" pitchFamily="66" charset="0"/>
              </a:rPr>
              <a:t>Tricky words</a:t>
            </a:r>
            <a:endParaRPr lang="en-GB" sz="3200" dirty="0">
              <a:latin typeface="ISHALinkpen Print" panose="03050602040000000000" pitchFamily="66" charset="0"/>
            </a:endParaRPr>
          </a:p>
        </p:txBody>
      </p:sp>
      <p:pic>
        <p:nvPicPr>
          <p:cNvPr id="8" name="Picture 7">
            <a:extLst>
              <a:ext uri="{FF2B5EF4-FFF2-40B4-BE49-F238E27FC236}">
                <a16:creationId xmlns:a16="http://schemas.microsoft.com/office/drawing/2014/main" id="{22A628A0-785C-4672-63B3-F7BBB3058940}"/>
              </a:ext>
            </a:extLst>
          </p:cNvPr>
          <p:cNvPicPr>
            <a:picLocks noChangeAspect="1"/>
          </p:cNvPicPr>
          <p:nvPr/>
        </p:nvPicPr>
        <p:blipFill>
          <a:blip r:embed="rId3"/>
          <a:stretch>
            <a:fillRect/>
          </a:stretch>
        </p:blipFill>
        <p:spPr>
          <a:xfrm>
            <a:off x="2549732" y="2566203"/>
            <a:ext cx="1937428" cy="4323423"/>
          </a:xfrm>
          <a:prstGeom prst="rect">
            <a:avLst/>
          </a:prstGeom>
        </p:spPr>
      </p:pic>
      <p:sp>
        <p:nvSpPr>
          <p:cNvPr id="5" name="TextBox 4">
            <a:extLst>
              <a:ext uri="{FF2B5EF4-FFF2-40B4-BE49-F238E27FC236}">
                <a16:creationId xmlns:a16="http://schemas.microsoft.com/office/drawing/2014/main" id="{77C4E972-BF81-9921-1A41-C5F2DB7836FE}"/>
              </a:ext>
            </a:extLst>
          </p:cNvPr>
          <p:cNvSpPr txBox="1"/>
          <p:nvPr/>
        </p:nvSpPr>
        <p:spPr>
          <a:xfrm>
            <a:off x="1640552" y="1791436"/>
            <a:ext cx="9392009" cy="923330"/>
          </a:xfrm>
          <a:prstGeom prst="rect">
            <a:avLst/>
          </a:prstGeom>
          <a:noFill/>
        </p:spPr>
        <p:txBody>
          <a:bodyPr wrap="square">
            <a:spAutoFit/>
          </a:bodyPr>
          <a:lstStyle/>
          <a:p>
            <a:pPr marL="0" indent="0">
              <a:buNone/>
            </a:pPr>
            <a:r>
              <a:rPr lang="en-GB" dirty="0">
                <a:latin typeface="ISHALinkpen Print" panose="03050602040000000000" pitchFamily="66" charset="0"/>
              </a:rPr>
              <a:t>During Phase 3, children are taught more tricky words that they need to read by sight.  This is why it’s important to help them secure their tricky words as we progress.</a:t>
            </a:r>
          </a:p>
        </p:txBody>
      </p:sp>
      <p:pic>
        <p:nvPicPr>
          <p:cNvPr id="9" name="Picture 8">
            <a:extLst>
              <a:ext uri="{FF2B5EF4-FFF2-40B4-BE49-F238E27FC236}">
                <a16:creationId xmlns:a16="http://schemas.microsoft.com/office/drawing/2014/main" id="{79703B01-2A32-D907-B41E-E28AF789CB92}"/>
              </a:ext>
            </a:extLst>
          </p:cNvPr>
          <p:cNvPicPr>
            <a:picLocks noChangeAspect="1"/>
          </p:cNvPicPr>
          <p:nvPr/>
        </p:nvPicPr>
        <p:blipFill>
          <a:blip r:embed="rId4"/>
          <a:stretch>
            <a:fillRect/>
          </a:stretch>
        </p:blipFill>
        <p:spPr>
          <a:xfrm>
            <a:off x="7746436" y="3000719"/>
            <a:ext cx="2561433" cy="3254626"/>
          </a:xfrm>
          <a:prstGeom prst="rect">
            <a:avLst/>
          </a:prstGeom>
        </p:spPr>
      </p:pic>
    </p:spTree>
    <p:extLst>
      <p:ext uri="{BB962C8B-B14F-4D97-AF65-F5344CB8AC3E}">
        <p14:creationId xmlns:p14="http://schemas.microsoft.com/office/powerpoint/2010/main" val="214709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8E8533B-0C3D-F0EE-EC9B-1BB4B6C2CBC2}"/>
              </a:ext>
            </a:extLst>
          </p:cNvPr>
          <p:cNvSpPr/>
          <p:nvPr/>
        </p:nvSpPr>
        <p:spPr>
          <a:xfrm>
            <a:off x="0" y="0"/>
            <a:ext cx="12192000" cy="1769124"/>
          </a:xfrm>
          <a:prstGeom prst="rect">
            <a:avLst/>
          </a:prstGeom>
          <a:solidFill>
            <a:srgbClr val="6B948C">
              <a:alpha val="80784"/>
            </a:srgbClr>
          </a:solidFill>
        </p:spPr>
        <p:txBody>
          <a:bodyPr/>
          <a:lstStyle/>
          <a:p>
            <a:endParaRPr lang="en-GB" sz="3600" dirty="0">
              <a:solidFill>
                <a:schemeClr val="bg1"/>
              </a:solidFill>
              <a:latin typeface="Comic Sans MS" panose="030F0702030302020204" pitchFamily="66" charset="0"/>
            </a:endParaRPr>
          </a:p>
          <a:p>
            <a:pPr algn="ctr"/>
            <a:r>
              <a:rPr lang="en-GB" sz="3600" dirty="0">
                <a:solidFill>
                  <a:schemeClr val="bg1"/>
                </a:solidFill>
                <a:latin typeface="Comic Sans MS" panose="030F0702030302020204" pitchFamily="66" charset="0"/>
              </a:rPr>
              <a:t>Reading longer words</a:t>
            </a:r>
            <a:endParaRPr lang="en-GB" sz="3600" dirty="0">
              <a:solidFill>
                <a:schemeClr val="bg1"/>
              </a:solidFill>
            </a:endParaRPr>
          </a:p>
        </p:txBody>
      </p:sp>
      <p:pic>
        <p:nvPicPr>
          <p:cNvPr id="4" name="Picture 3">
            <a:extLst>
              <a:ext uri="{FF2B5EF4-FFF2-40B4-BE49-F238E27FC236}">
                <a16:creationId xmlns:a16="http://schemas.microsoft.com/office/drawing/2014/main" id="{D6C25CBD-54CB-DCF3-F026-4FB57781CD71}"/>
              </a:ext>
            </a:extLst>
          </p:cNvPr>
          <p:cNvPicPr>
            <a:picLocks noChangeAspect="1"/>
          </p:cNvPicPr>
          <p:nvPr/>
        </p:nvPicPr>
        <p:blipFill>
          <a:blip r:embed="rId2">
            <a:alphaModFix amt="46000"/>
          </a:blip>
          <a:srcRect/>
          <a:stretch>
            <a:fillRect/>
          </a:stretch>
        </p:blipFill>
        <p:spPr>
          <a:xfrm>
            <a:off x="2347167" y="1455057"/>
            <a:ext cx="6477421" cy="5231192"/>
          </a:xfrm>
          <a:prstGeom prst="rect">
            <a:avLst/>
          </a:prstGeom>
        </p:spPr>
      </p:pic>
      <p:sp>
        <p:nvSpPr>
          <p:cNvPr id="5" name="TextBox 4">
            <a:extLst>
              <a:ext uri="{FF2B5EF4-FFF2-40B4-BE49-F238E27FC236}">
                <a16:creationId xmlns:a16="http://schemas.microsoft.com/office/drawing/2014/main" id="{FFC568D7-6E1B-A912-C365-DE6180AD9ECF}"/>
              </a:ext>
            </a:extLst>
          </p:cNvPr>
          <p:cNvSpPr txBox="1"/>
          <p:nvPr/>
        </p:nvSpPr>
        <p:spPr>
          <a:xfrm>
            <a:off x="1546284" y="2316327"/>
            <a:ext cx="9392009" cy="923330"/>
          </a:xfrm>
          <a:prstGeom prst="rect">
            <a:avLst/>
          </a:prstGeom>
          <a:noFill/>
        </p:spPr>
        <p:txBody>
          <a:bodyPr wrap="square">
            <a:spAutoFit/>
          </a:bodyPr>
          <a:lstStyle/>
          <a:p>
            <a:pPr marL="0" indent="0">
              <a:buNone/>
            </a:pPr>
            <a:r>
              <a:rPr lang="en-GB" dirty="0">
                <a:latin typeface="ISHALinkpen Print" panose="03050602040000000000" pitchFamily="66" charset="0"/>
              </a:rPr>
              <a:t>During Phase 3, we start teaching children how to read longer words.</a:t>
            </a:r>
          </a:p>
          <a:p>
            <a:pPr marL="0" indent="0">
              <a:buNone/>
            </a:pPr>
            <a:r>
              <a:rPr lang="en-GB" dirty="0">
                <a:latin typeface="ISHALinkpen Print" panose="03050602040000000000" pitchFamily="66" charset="0"/>
              </a:rPr>
              <a:t>We do this using a method called chunking.</a:t>
            </a:r>
          </a:p>
        </p:txBody>
      </p:sp>
      <p:pic>
        <p:nvPicPr>
          <p:cNvPr id="2" name="Picture 1">
            <a:extLst>
              <a:ext uri="{FF2B5EF4-FFF2-40B4-BE49-F238E27FC236}">
                <a16:creationId xmlns:a16="http://schemas.microsoft.com/office/drawing/2014/main" id="{17EE30B2-43A2-87E0-377A-930599E19770}"/>
              </a:ext>
            </a:extLst>
          </p:cNvPr>
          <p:cNvPicPr>
            <a:picLocks noChangeAspect="1"/>
          </p:cNvPicPr>
          <p:nvPr/>
        </p:nvPicPr>
        <p:blipFill>
          <a:blip r:embed="rId3"/>
          <a:stretch>
            <a:fillRect/>
          </a:stretch>
        </p:blipFill>
        <p:spPr>
          <a:xfrm>
            <a:off x="6679387" y="3618510"/>
            <a:ext cx="5066412" cy="2788368"/>
          </a:xfrm>
          <a:prstGeom prst="rect">
            <a:avLst/>
          </a:prstGeom>
        </p:spPr>
      </p:pic>
      <p:sp>
        <p:nvSpPr>
          <p:cNvPr id="7" name="TextBox 6">
            <a:extLst>
              <a:ext uri="{FF2B5EF4-FFF2-40B4-BE49-F238E27FC236}">
                <a16:creationId xmlns:a16="http://schemas.microsoft.com/office/drawing/2014/main" id="{5AB6583D-BC22-62D1-545B-464A664E6170}"/>
              </a:ext>
            </a:extLst>
          </p:cNvPr>
          <p:cNvSpPr txBox="1"/>
          <p:nvPr/>
        </p:nvSpPr>
        <p:spPr>
          <a:xfrm>
            <a:off x="233462" y="6030500"/>
            <a:ext cx="3622101" cy="553998"/>
          </a:xfrm>
          <a:prstGeom prst="rect">
            <a:avLst/>
          </a:prstGeom>
          <a:noFill/>
        </p:spPr>
        <p:txBody>
          <a:bodyPr wrap="square">
            <a:spAutoFit/>
          </a:bodyPr>
          <a:lstStyle/>
          <a:p>
            <a:r>
              <a:rPr lang="en-GB" sz="1000" dirty="0">
                <a:hlinkClick r:id="rId4"/>
              </a:rPr>
              <a:t>https://www.littlewandlelettersandsounds.org.uk/search/?_search=reading%20longer%20words</a:t>
            </a:r>
            <a:endParaRPr lang="en-GB" sz="1000" dirty="0"/>
          </a:p>
          <a:p>
            <a:endParaRPr lang="en-GB" sz="1000" dirty="0"/>
          </a:p>
        </p:txBody>
      </p:sp>
    </p:spTree>
    <p:extLst>
      <p:ext uri="{BB962C8B-B14F-4D97-AF65-F5344CB8AC3E}">
        <p14:creationId xmlns:p14="http://schemas.microsoft.com/office/powerpoint/2010/main" val="2798446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6" ma:contentTypeDescription="Create a new document." ma:contentTypeScope="" ma:versionID="41274e6a28a40e564419b61c91e92bd7">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fe8811af61609aef881da83d5a1de380"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A1C79-57BE-4726-B073-1820BFC7829D}"/>
</file>

<file path=customXml/itemProps2.xml><?xml version="1.0" encoding="utf-8"?>
<ds:datastoreItem xmlns:ds="http://schemas.openxmlformats.org/officeDocument/2006/customXml" ds:itemID="{B5526C65-9BB5-4C41-AE7E-7E3A18B66756}"/>
</file>

<file path=docProps/app.xml><?xml version="1.0" encoding="utf-8"?>
<Properties xmlns="http://schemas.openxmlformats.org/officeDocument/2006/extended-properties" xmlns:vt="http://schemas.openxmlformats.org/officeDocument/2006/docPropsVTypes">
  <TotalTime>0</TotalTime>
  <Words>340</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Comic Sans MS</vt:lpstr>
      <vt:lpstr>ISHALinkpen Join</vt:lpstr>
      <vt:lpstr>ISHALinkpen Print</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Annabel Holdsworth</dc:creator>
  <cp:lastModifiedBy>Claire Ingrams</cp:lastModifiedBy>
  <cp:revision>2</cp:revision>
  <dcterms:created xsi:type="dcterms:W3CDTF">2024-01-17T16:26:59Z</dcterms:created>
  <dcterms:modified xsi:type="dcterms:W3CDTF">2024-01-29T14:18:05Z</dcterms:modified>
</cp:coreProperties>
</file>