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9"/>
  </p:notesMasterIdLst>
  <p:sldIdLst>
    <p:sldId id="256" r:id="rId5"/>
    <p:sldId id="257" r:id="rId6"/>
    <p:sldId id="258" r:id="rId7"/>
    <p:sldId id="304" r:id="rId8"/>
    <p:sldId id="259" r:id="rId9"/>
    <p:sldId id="303" r:id="rId10"/>
    <p:sldId id="260" r:id="rId11"/>
    <p:sldId id="261" r:id="rId12"/>
    <p:sldId id="262" r:id="rId13"/>
    <p:sldId id="263" r:id="rId14"/>
    <p:sldId id="264" r:id="rId15"/>
    <p:sldId id="265" r:id="rId16"/>
    <p:sldId id="298" r:id="rId17"/>
    <p:sldId id="266" r:id="rId18"/>
    <p:sldId id="267" r:id="rId19"/>
    <p:sldId id="268" r:id="rId20"/>
    <p:sldId id="269" r:id="rId21"/>
    <p:sldId id="308" r:id="rId22"/>
    <p:sldId id="270" r:id="rId23"/>
    <p:sldId id="306" r:id="rId24"/>
    <p:sldId id="280" r:id="rId25"/>
    <p:sldId id="281" r:id="rId26"/>
    <p:sldId id="282" r:id="rId27"/>
    <p:sldId id="283" r:id="rId28"/>
    <p:sldId id="309" r:id="rId29"/>
    <p:sldId id="284" r:id="rId30"/>
    <p:sldId id="285" r:id="rId31"/>
    <p:sldId id="286" r:id="rId32"/>
    <p:sldId id="297" r:id="rId33"/>
    <p:sldId id="287" r:id="rId34"/>
    <p:sldId id="288" r:id="rId35"/>
    <p:sldId id="292" r:id="rId36"/>
    <p:sldId id="299" r:id="rId37"/>
    <p:sldId id="289" r:id="rId38"/>
    <p:sldId id="310" r:id="rId39"/>
    <p:sldId id="305" r:id="rId40"/>
    <p:sldId id="307" r:id="rId41"/>
    <p:sldId id="293" r:id="rId42"/>
    <p:sldId id="300" r:id="rId43"/>
    <p:sldId id="294" r:id="rId44"/>
    <p:sldId id="295" r:id="rId45"/>
    <p:sldId id="301" r:id="rId46"/>
    <p:sldId id="302" r:id="rId47"/>
    <p:sldId id="296" r:id="rId48"/>
  </p:sldIdLst>
  <p:sldSz cx="9144000" cy="6858000" type="screen4x3"/>
  <p:notesSz cx="6797675" cy="9926638"/>
  <p:embeddedFontLst>
    <p:embeddedFont>
      <p:font typeface="ABeeZee" panose="020B0604020202020204" charset="0"/>
      <p:regular r:id="rId50"/>
      <p:italic r:id="rId51"/>
    </p:embeddedFont>
    <p:embeddedFont>
      <p:font typeface="Calibri" panose="020F0502020204030204" pitchFamily="34" charset="0"/>
      <p:regular r:id="rId52"/>
      <p:bold r:id="rId53"/>
      <p:italic r:id="rId54"/>
      <p:boldItalic r:id="rId55"/>
    </p:embeddedFont>
    <p:embeddedFont>
      <p:font typeface="ISHALinkpen Join" panose="03050602040000000000" pitchFamily="66" charset="0"/>
      <p:regular r:id="rId56"/>
    </p:embeddedFont>
    <p:embeddedFont>
      <p:font typeface="ISHALinkpen Join Connect" panose="03050602040000000000" pitchFamily="66" charset="0"/>
      <p:regular r:id="rId57"/>
    </p:embeddedFont>
    <p:embeddedFont>
      <p:font typeface="Montserrat" panose="000005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ov8Ut9KrisuoMZM3TAAgnkDka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672BFD-80F3-4D76-92CD-31A90356015D}" v="37" dt="2023-06-07T15:29:29.844"/>
  </p1510:revLst>
</p1510:revInfo>
</file>

<file path=ppt/tableStyles.xml><?xml version="1.0" encoding="utf-8"?>
<a:tblStyleLst xmlns:a="http://schemas.openxmlformats.org/drawingml/2006/main" def="{84278AAE-4C71-4238-9B7B-1B1865101DE1}">
  <a:tblStyle styleId="{84278AAE-4C71-4238-9B7B-1B1865101DE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Welcome CI and over to AH</a:t>
            </a:r>
            <a:endParaRPr dirty="0"/>
          </a:p>
        </p:txBody>
      </p:sp>
      <p:sp>
        <p:nvSpPr>
          <p:cNvPr id="100" name="Google Shape;100;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190" name="Google Shape;190;p1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03" name="Google Shape;203;p15: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14" name="Google Shape;214;p1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14" name="Google Shape;214;p1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13</a:t>
            </a:fld>
            <a:endParaRPr/>
          </a:p>
        </p:txBody>
      </p:sp>
    </p:spTree>
    <p:extLst>
      <p:ext uri="{BB962C8B-B14F-4D97-AF65-F5344CB8AC3E}">
        <p14:creationId xmlns:p14="http://schemas.microsoft.com/office/powerpoint/2010/main" val="389943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29" name="Google Shape;229;p1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250" name="Google Shape;250;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AW</a:t>
            </a:r>
            <a:endParaRPr dirty="0"/>
          </a:p>
        </p:txBody>
      </p:sp>
      <p:sp>
        <p:nvSpPr>
          <p:cNvPr id="259" name="Google Shape;259;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AW</a:t>
            </a:r>
            <a:endParaRPr dirty="0"/>
          </a:p>
        </p:txBody>
      </p:sp>
      <p:sp>
        <p:nvSpPr>
          <p:cNvPr id="270" name="Google Shape;270;p1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9: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AW</a:t>
            </a:r>
            <a:endParaRPr dirty="0"/>
          </a:p>
        </p:txBody>
      </p:sp>
      <p:sp>
        <p:nvSpPr>
          <p:cNvPr id="270" name="Google Shape;270;p19: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18</a:t>
            </a:fld>
            <a:endParaRPr/>
          </a:p>
        </p:txBody>
      </p:sp>
    </p:spTree>
    <p:extLst>
      <p:ext uri="{BB962C8B-B14F-4D97-AF65-F5344CB8AC3E}">
        <p14:creationId xmlns:p14="http://schemas.microsoft.com/office/powerpoint/2010/main" val="220050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82" name="Google Shape;282;p1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15" name="Google Shape;115;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282" name="Google Shape;282;p13: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20</a:t>
            </a:fld>
            <a:endParaRPr/>
          </a:p>
        </p:txBody>
      </p:sp>
    </p:spTree>
    <p:extLst>
      <p:ext uri="{BB962C8B-B14F-4D97-AF65-F5344CB8AC3E}">
        <p14:creationId xmlns:p14="http://schemas.microsoft.com/office/powerpoint/2010/main" val="2120646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08" name="Google Shape;408;p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17" name="Google Shape;417;p5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5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26" name="Google Shape;426;p5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34" name="Google Shape;434;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5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34" name="Google Shape;434;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0805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a:t>
            </a:r>
            <a:endParaRPr dirty="0"/>
          </a:p>
        </p:txBody>
      </p:sp>
      <p:sp>
        <p:nvSpPr>
          <p:cNvPr id="443" name="Google Shape;443;p2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4e8b89538e_1_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4e8b89538e_1_3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453" name="Google Shape;453;g24e8b89538e_1_30: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AW</a:t>
            </a:r>
            <a:endParaRPr dirty="0"/>
          </a:p>
        </p:txBody>
      </p:sp>
      <p:sp>
        <p:nvSpPr>
          <p:cNvPr id="461" name="Google Shape;461;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AH</a:t>
            </a:r>
            <a:endParaRPr dirty="0"/>
          </a:p>
        </p:txBody>
      </p:sp>
      <p:sp>
        <p:nvSpPr>
          <p:cNvPr id="461" name="Google Shape;461;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08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30" name="Google Shape;130;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476" name="Google Shape;476;p2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2: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 </a:t>
            </a:r>
            <a:endParaRPr dirty="0"/>
          </a:p>
        </p:txBody>
      </p:sp>
      <p:sp>
        <p:nvSpPr>
          <p:cNvPr id="486" name="Google Shape;486;p22: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527" name="Google Shape;527;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527" name="Google Shape;527;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220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 – This is a change to what has previously </a:t>
            </a:r>
            <a:r>
              <a:rPr lang="en-GB"/>
              <a:t>been said. </a:t>
            </a: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3623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AH</a:t>
            </a: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0787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r>
              <a:rPr lang="en-GB" dirty="0"/>
              <a:t>Ideally your child</a:t>
            </a:r>
            <a:r>
              <a:rPr lang="en-GB" baseline="0" dirty="0"/>
              <a:t> should have a coat with a hood so they can hang it on their peg easily.  </a:t>
            </a:r>
          </a:p>
          <a:p>
            <a:r>
              <a:rPr lang="en-GB" baseline="0" dirty="0"/>
              <a:t>Quick coat trick – place on floor hood to feet and put hands in holes then flick over head.  Help your child practice putting their own jumper/cardigan on and being able to correct the sleeves if they turn inside out</a:t>
            </a:r>
          </a:p>
          <a:p>
            <a:r>
              <a:rPr lang="en-GB" b="1" baseline="0" dirty="0"/>
              <a:t>Nose wiping </a:t>
            </a:r>
            <a:r>
              <a:rPr lang="en-GB" baseline="0" dirty="0"/>
              <a:t>- It’s a good idea to let your child look in a mirror to wipe their own nose so that if I direct them to wipe their nose they know how to do it independently</a:t>
            </a:r>
          </a:p>
          <a:p>
            <a:r>
              <a:rPr lang="en-GB" b="1" baseline="0" dirty="0"/>
              <a:t>Lunchtimes </a:t>
            </a:r>
            <a:r>
              <a:rPr lang="en-GB" baseline="0" dirty="0"/>
              <a:t>- Help your child to be confident at lunchtimes by letting them use a knife and fork at home to eat their meals.  Help them learn how to hold food with the fork and cut the food with their knife</a:t>
            </a:r>
          </a:p>
          <a:p>
            <a:r>
              <a:rPr lang="en-GB" b="1" baseline="0" dirty="0"/>
              <a:t>Names</a:t>
            </a:r>
            <a:r>
              <a:rPr lang="en-GB" baseline="0" dirty="0"/>
              <a:t> – It is really helpful for your child if they can recognise their name so they can find their peg as well as find their name card to practice writing their name.  Please be aware that if you are helping your child write their name that they only use a capital letter at the beginning of their name.</a:t>
            </a:r>
          </a:p>
          <a:p>
            <a:r>
              <a:rPr lang="en-GB" b="1" baseline="0" dirty="0"/>
              <a:t>Toileting</a:t>
            </a:r>
            <a:r>
              <a:rPr lang="en-GB" baseline="0" dirty="0"/>
              <a:t> – children need to be able to use a toilet independently.  This includes flushing the toilet and wiping themselves.  Please talk to them to explain that if they have an accident they need to me so I can help them.  (</a:t>
            </a:r>
            <a:r>
              <a:rPr lang="en-GB" baseline="0" dirty="0" err="1"/>
              <a:t>youtube</a:t>
            </a:r>
            <a:r>
              <a:rPr lang="en-GB" baseline="0" dirty="0"/>
              <a:t> balloon bottom wiping)</a:t>
            </a:r>
          </a:p>
          <a:p>
            <a:r>
              <a:rPr lang="en-GB" b="1" baseline="0" dirty="0"/>
              <a:t>Handwashing</a:t>
            </a:r>
            <a:r>
              <a:rPr lang="en-GB" baseline="0" dirty="0"/>
              <a:t> is important for every </a:t>
            </a:r>
            <a:r>
              <a:rPr lang="en-GB" baseline="0" dirty="0" err="1"/>
              <a:t>childs</a:t>
            </a:r>
            <a:r>
              <a:rPr lang="en-GB" baseline="0" dirty="0"/>
              <a:t> health within the classroom so please help them by practicing and understanding how to use soap, rinse their hands correctly and dry their hands properly.</a:t>
            </a:r>
          </a:p>
          <a:p>
            <a:pPr marL="0" lvl="0" indent="0" algn="l" rtl="0">
              <a:lnSpc>
                <a:spcPct val="100000"/>
              </a:lnSpc>
              <a:spcBef>
                <a:spcPts val="360"/>
              </a:spcBef>
              <a:spcAft>
                <a:spcPts val="0"/>
              </a:spcAft>
              <a:buSzPts val="1400"/>
              <a:buNone/>
            </a:pPr>
            <a:endParaRPr dirty="0"/>
          </a:p>
        </p:txBody>
      </p:sp>
      <p:sp>
        <p:nvSpPr>
          <p:cNvPr id="496" name="Google Shape;496;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9429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e8b89538e_1_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4e8b89538e_1_9: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40" name="Google Shape;540;g24e8b89538e_1_9: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e8b89538e_1_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4e8b89538e_1_9: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40" name="Google Shape;540;g24e8b89538e_1_9: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39</a:t>
            </a:fld>
            <a:endParaRPr/>
          </a:p>
        </p:txBody>
      </p:sp>
    </p:spTree>
    <p:extLst>
      <p:ext uri="{BB962C8B-B14F-4D97-AF65-F5344CB8AC3E}">
        <p14:creationId xmlns:p14="http://schemas.microsoft.com/office/powerpoint/2010/main" val="126943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30" name="Google Shape;130;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4555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a:t>
            </a:r>
            <a:endParaRPr dirty="0"/>
          </a:p>
        </p:txBody>
      </p:sp>
      <p:sp>
        <p:nvSpPr>
          <p:cNvPr id="547" name="Google Shape;547;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CI</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42</a:t>
            </a:fld>
            <a:endParaRPr/>
          </a:p>
        </p:txBody>
      </p:sp>
    </p:spTree>
    <p:extLst>
      <p:ext uri="{BB962C8B-B14F-4D97-AF65-F5344CB8AC3E}">
        <p14:creationId xmlns:p14="http://schemas.microsoft.com/office/powerpoint/2010/main" val="3263951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4e8b89538e_1_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4e8b89538e_1_2: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ALL</a:t>
            </a:r>
            <a:endParaRPr dirty="0"/>
          </a:p>
        </p:txBody>
      </p:sp>
      <p:sp>
        <p:nvSpPr>
          <p:cNvPr id="558" name="Google Shape;558;g24e8b89538e_1_2: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GB"/>
              <a:t>43</a:t>
            </a:fld>
            <a:endParaRPr/>
          </a:p>
        </p:txBody>
      </p:sp>
    </p:spTree>
    <p:extLst>
      <p:ext uri="{BB962C8B-B14F-4D97-AF65-F5344CB8AC3E}">
        <p14:creationId xmlns:p14="http://schemas.microsoft.com/office/powerpoint/2010/main" val="4093379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7: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27: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41" name="Google Shape;141;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dirty="0"/>
              <a:t>CI </a:t>
            </a:r>
            <a:endParaRPr dirty="0"/>
          </a:p>
        </p:txBody>
      </p:sp>
      <p:sp>
        <p:nvSpPr>
          <p:cNvPr id="141" name="Google Shape;141;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924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 </a:t>
            </a:r>
            <a:endParaRPr dirty="0"/>
          </a:p>
        </p:txBody>
      </p:sp>
      <p:sp>
        <p:nvSpPr>
          <p:cNvPr id="157" name="Google Shape;157;p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0: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CI </a:t>
            </a:r>
            <a:endParaRPr dirty="0"/>
          </a:p>
        </p:txBody>
      </p:sp>
      <p:sp>
        <p:nvSpPr>
          <p:cNvPr id="166" name="Google Shape;166;p10: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AH</a:t>
            </a:r>
            <a:endParaRPr dirty="0"/>
          </a:p>
        </p:txBody>
      </p:sp>
      <p:sp>
        <p:nvSpPr>
          <p:cNvPr id="179" name="Google Shape;179;p1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6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75" name="Google Shape;75;p6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6" name="Google Shape;76;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6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6"/>
          <p:cNvSpPr>
            <a:spLocks noGrp="1"/>
          </p:cNvSpPr>
          <p:nvPr>
            <p:ph type="pic" idx="2"/>
          </p:nvPr>
        </p:nvSpPr>
        <p:spPr>
          <a:xfrm>
            <a:off x="3887391" y="987426"/>
            <a:ext cx="4629150" cy="4873625"/>
          </a:xfrm>
          <a:prstGeom prst="rect">
            <a:avLst/>
          </a:prstGeom>
          <a:noFill/>
          <a:ln>
            <a:noFill/>
          </a:ln>
        </p:spPr>
      </p:sp>
      <p:sp>
        <p:nvSpPr>
          <p:cNvPr id="82" name="Google Shape;82;p6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3" name="Google Shape;83;p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6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6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6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6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5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5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5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2"/>
        <p:cNvGrpSpPr/>
        <p:nvPr/>
      </p:nvGrpSpPr>
      <p:grpSpPr>
        <a:xfrm>
          <a:off x="0" y="0"/>
          <a:ext cx="0" cy="0"/>
          <a:chOff x="0" y="0"/>
          <a:chExt cx="0" cy="0"/>
        </a:xfrm>
      </p:grpSpPr>
      <p:sp>
        <p:nvSpPr>
          <p:cNvPr id="33" name="Google Shape;33;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9"/>
          <p:cNvSpPr>
            <a:spLocks noGrp="1"/>
          </p:cNvSpPr>
          <p:nvPr>
            <p:ph type="clipArt" idx="2"/>
          </p:nvPr>
        </p:nvSpPr>
        <p:spPr>
          <a:xfrm>
            <a:off x="457200" y="1600200"/>
            <a:ext cx="4038600" cy="4525963"/>
          </a:xfrm>
          <a:prstGeom prst="rect">
            <a:avLst/>
          </a:prstGeom>
          <a:noFill/>
          <a:ln>
            <a:noFill/>
          </a:ln>
        </p:spPr>
      </p:sp>
      <p:sp>
        <p:nvSpPr>
          <p:cNvPr id="35" name="Google Shape;35;p59"/>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39"/>
        <p:cNvGrpSpPr/>
        <p:nvPr/>
      </p:nvGrpSpPr>
      <p:grpSpPr>
        <a:xfrm>
          <a:off x="0" y="0"/>
          <a:ext cx="0" cy="0"/>
          <a:chOff x="0" y="0"/>
          <a:chExt cx="0" cy="0"/>
        </a:xfrm>
      </p:grpSpPr>
      <p:sp>
        <p:nvSpPr>
          <p:cNvPr id="40" name="Google Shape;40;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60"/>
          <p:cNvSpPr>
            <a:spLocks noGrp="1"/>
          </p:cNvSpPr>
          <p:nvPr>
            <p:ph type="clipArt" idx="2"/>
          </p:nvPr>
        </p:nvSpPr>
        <p:spPr>
          <a:xfrm>
            <a:off x="4648200" y="1600200"/>
            <a:ext cx="4038600" cy="4525963"/>
          </a:xfrm>
          <a:prstGeom prst="rect">
            <a:avLst/>
          </a:prstGeom>
          <a:noFill/>
          <a:ln>
            <a:noFill/>
          </a:ln>
        </p:spPr>
      </p:sp>
      <p:sp>
        <p:nvSpPr>
          <p:cNvPr id="43" name="Google Shape;43;p6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
        <p:cNvGrpSpPr/>
        <p:nvPr/>
      </p:nvGrpSpPr>
      <p:grpSpPr>
        <a:xfrm>
          <a:off x="0" y="0"/>
          <a:ext cx="0" cy="0"/>
          <a:chOff x="0" y="0"/>
          <a:chExt cx="0" cy="0"/>
        </a:xfrm>
      </p:grpSpPr>
      <p:sp>
        <p:nvSpPr>
          <p:cNvPr id="47" name="Google Shape;47;p61"/>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1"/>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9" name="Google Shape;49;p6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6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5" name="Google Shape;55;p6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6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1" name="Google Shape;61;p6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6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3" name="Google Shape;63;p6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6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5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assets.publishing.service.gov.uk/government/uploads/system/uploads/attachment_data/file/1074327/2022_Information_for_parents_reception_baseline_assessment.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slaha.org/post/getting-ready-for-reception" TargetMode="External"/><Relationship Id="rId7"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www.bexley.gov.uk/sites/default/files/2022-01/Born-ready-school-ready-bexley-ready.pdf"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hungrylittleminds.campaign.gov.uk/"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limewoodprimary.co.uk/"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support.arbor-education.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LWPoffice@watschools.org.uk"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woodlandacademytrust.co.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limewoodprimaryschool.co.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0"/>
          <p:cNvSpPr/>
          <p:nvPr/>
        </p:nvSpPr>
        <p:spPr>
          <a:xfrm>
            <a:off x="879450" y="1915751"/>
            <a:ext cx="8047733" cy="3881734"/>
          </a:xfrm>
          <a:prstGeom prst="rect">
            <a:avLst/>
          </a:prstGeom>
          <a:solidFill>
            <a:srgbClr val="6B948C">
              <a:alpha val="8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40"/>
          <p:cNvSpPr/>
          <p:nvPr/>
        </p:nvSpPr>
        <p:spPr>
          <a:xfrm>
            <a:off x="635794" y="3729873"/>
            <a:ext cx="10371" cy="2270877"/>
          </a:xfrm>
          <a:prstGeom prst="rect">
            <a:avLst/>
          </a:prstGeom>
          <a:solidFill>
            <a:srgbClr val="506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40"/>
          <p:cNvPicPr preferRelativeResize="0"/>
          <p:nvPr/>
        </p:nvPicPr>
        <p:blipFill rotWithShape="1">
          <a:blip r:embed="rId3">
            <a:alphaModFix/>
          </a:blip>
          <a:srcRect l="654" r="655"/>
          <a:stretch/>
        </p:blipFill>
        <p:spPr>
          <a:xfrm>
            <a:off x="6916006" y="950192"/>
            <a:ext cx="2101101" cy="678136"/>
          </a:xfrm>
          <a:prstGeom prst="rect">
            <a:avLst/>
          </a:prstGeom>
          <a:noFill/>
          <a:ln>
            <a:noFill/>
          </a:ln>
        </p:spPr>
      </p:pic>
      <p:grpSp>
        <p:nvGrpSpPr>
          <p:cNvPr id="106" name="Google Shape;106;p40"/>
          <p:cNvGrpSpPr/>
          <p:nvPr/>
        </p:nvGrpSpPr>
        <p:grpSpPr>
          <a:xfrm>
            <a:off x="3842873" y="2677261"/>
            <a:ext cx="4920952" cy="2846413"/>
            <a:chOff x="0" y="0"/>
            <a:chExt cx="13122538" cy="7774301"/>
          </a:xfrm>
        </p:grpSpPr>
        <p:sp>
          <p:nvSpPr>
            <p:cNvPr id="107" name="Google Shape;107;p40"/>
            <p:cNvSpPr txBox="1"/>
            <p:nvPr/>
          </p:nvSpPr>
          <p:spPr>
            <a:xfrm>
              <a:off x="0" y="0"/>
              <a:ext cx="13122535" cy="1840603"/>
            </a:xfrm>
            <a:prstGeom prst="rect">
              <a:avLst/>
            </a:prstGeom>
            <a:noFill/>
            <a:ln>
              <a:noFill/>
            </a:ln>
          </p:spPr>
          <p:txBody>
            <a:bodyPr spcFirstLastPara="1" wrap="square" lIns="0" tIns="0" rIns="0" bIns="0" anchor="t" anchorCtr="0">
              <a:spAutoFit/>
            </a:bodyPr>
            <a:lstStyle/>
            <a:p>
              <a:pPr marL="0" marR="0" lvl="0" indent="0" algn="ctr" rtl="0">
                <a:lnSpc>
                  <a:spcPct val="120032"/>
                </a:lnSpc>
                <a:spcBef>
                  <a:spcPts val="0"/>
                </a:spcBef>
                <a:spcAft>
                  <a:spcPts val="0"/>
                </a:spcAft>
                <a:buNone/>
              </a:pPr>
              <a:r>
                <a:rPr lang="en-GB" sz="3649" b="0" i="0" u="none" strike="noStrike" cap="none" dirty="0">
                  <a:solidFill>
                    <a:srgbClr val="FEFFFF"/>
                  </a:solidFill>
                  <a:latin typeface="ISHALinkpen Join Connect" panose="03050602040000000000" pitchFamily="66" charset="0"/>
                  <a:ea typeface="ISHALinkpen Join Connect" panose="03050602040000000000" pitchFamily="66" charset="0"/>
                  <a:cs typeface="Playfair Display"/>
                  <a:sym typeface="Playfair Display"/>
                </a:rPr>
                <a:t>EYFS Presentation </a:t>
              </a:r>
              <a:endParaRPr dirty="0">
                <a:latin typeface="ISHALinkpen Join Connect" panose="03050602040000000000" pitchFamily="66" charset="0"/>
                <a:ea typeface="ISHALinkpen Join Connect" panose="03050602040000000000" pitchFamily="66" charset="0"/>
              </a:endParaRPr>
            </a:p>
          </p:txBody>
        </p:sp>
        <p:sp>
          <p:nvSpPr>
            <p:cNvPr id="108" name="Google Shape;108;p40"/>
            <p:cNvSpPr txBox="1"/>
            <p:nvPr/>
          </p:nvSpPr>
          <p:spPr>
            <a:xfrm>
              <a:off x="495856" y="2478405"/>
              <a:ext cx="12626682" cy="5295896"/>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Miss C Ingrams</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Headteacher </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Mrs A Holdsworth</a:t>
              </a:r>
              <a:endParaRPr dirty="0">
                <a:latin typeface="ISHALinkpen Join Connect" panose="03050602040000000000" pitchFamily="66" charset="0"/>
                <a:ea typeface="ISHALinkpen Join Connect" panose="03050602040000000000" pitchFamily="66" charset="0"/>
                <a:cs typeface="Dreaming Outloud Pro" panose="03050502040302030504" pitchFamily="66" charset="0"/>
              </a:endParaRPr>
            </a:p>
            <a:p>
              <a:pPr marL="0" marR="0" lvl="0" indent="0" algn="r" rtl="0">
                <a:lnSpc>
                  <a:spcPct val="140000"/>
                </a:lnSpc>
                <a:spcBef>
                  <a:spcPts val="0"/>
                </a:spcBef>
                <a:spcAft>
                  <a:spcPts val="0"/>
                </a:spcAft>
                <a:buNone/>
              </a:pPr>
              <a:r>
                <a:rPr lang="en-GB" sz="1500" b="1" i="0" u="none" strike="noStrike" cap="none"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EYFS Lead &amp; Reception Teacher </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Mrs A Webber</a:t>
              </a:r>
            </a:p>
            <a:p>
              <a:pPr marL="0" marR="0" lvl="0" indent="0" algn="r" rtl="0">
                <a:lnSpc>
                  <a:spcPct val="140000"/>
                </a:lnSpc>
                <a:spcBef>
                  <a:spcPts val="0"/>
                </a:spcBef>
                <a:spcAft>
                  <a:spcPts val="0"/>
                </a:spcAft>
                <a:buNone/>
              </a:pPr>
              <a:r>
                <a:rPr lang="en-GB" sz="1500" b="1" dirty="0">
                  <a:solidFill>
                    <a:srgbClr val="F4F8F3"/>
                  </a:solidFill>
                  <a:latin typeface="ISHALinkpen Join Connect" panose="03050602040000000000" pitchFamily="66" charset="0"/>
                  <a:ea typeface="ISHALinkpen Join Connect" panose="03050602040000000000" pitchFamily="66" charset="0"/>
                  <a:cs typeface="Dreaming Outloud Pro" panose="03050502040302030504" pitchFamily="66" charset="0"/>
                  <a:sym typeface="Montserrat"/>
                </a:rPr>
                <a:t>Reception Teacher  </a:t>
              </a:r>
              <a:endParaRPr dirty="0">
                <a:latin typeface="ISHALinkpen Join Connect" panose="03050602040000000000" pitchFamily="66" charset="0"/>
                <a:ea typeface="ISHALinkpen Join Connect" panose="03050602040000000000" pitchFamily="66" charset="0"/>
                <a:cs typeface="Dreaming Outloud Pro" panose="03050502040302030504" pitchFamily="66" charset="0"/>
              </a:endParaRPr>
            </a:p>
          </p:txBody>
        </p:sp>
      </p:grpSp>
      <p:sp>
        <p:nvSpPr>
          <p:cNvPr id="109" name="Google Shape;109;p40"/>
          <p:cNvSpPr txBox="1"/>
          <p:nvPr/>
        </p:nvSpPr>
        <p:spPr>
          <a:xfrm rot="-5400000">
            <a:off x="242225" y="3403988"/>
            <a:ext cx="787138" cy="243656"/>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GB" sz="1600" b="0" i="0" u="none" strike="noStrike" cap="none">
                <a:solidFill>
                  <a:srgbClr val="4F5256"/>
                </a:solidFill>
                <a:latin typeface="Montserrat"/>
                <a:ea typeface="Montserrat"/>
                <a:cs typeface="Montserrat"/>
                <a:sym typeface="Montserrat"/>
              </a:rPr>
              <a:t>2023</a:t>
            </a:r>
            <a:endParaRPr/>
          </a:p>
        </p:txBody>
      </p:sp>
      <p:sp>
        <p:nvSpPr>
          <p:cNvPr id="110" name="Google Shape;110;p40"/>
          <p:cNvSpPr txBox="1"/>
          <p:nvPr/>
        </p:nvSpPr>
        <p:spPr>
          <a:xfrm>
            <a:off x="6303349" y="1659273"/>
            <a:ext cx="3553758" cy="14055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860" b="0" i="0" u="none" strike="noStrike" cap="none">
                <a:solidFill>
                  <a:srgbClr val="545454"/>
                </a:solidFill>
                <a:latin typeface="ABeeZee"/>
                <a:ea typeface="ABeeZee"/>
                <a:cs typeface="ABeeZee"/>
                <a:sym typeface="ABeeZee"/>
              </a:rPr>
              <a:t>Ignite the spark, reveal the champion</a:t>
            </a:r>
            <a:endParaRPr/>
          </a:p>
        </p:txBody>
      </p:sp>
      <p:pic>
        <p:nvPicPr>
          <p:cNvPr id="5" name="Picture 4">
            <a:extLst>
              <a:ext uri="{FF2B5EF4-FFF2-40B4-BE49-F238E27FC236}">
                <a16:creationId xmlns:a16="http://schemas.microsoft.com/office/drawing/2014/main" id="{42B4BF24-CA85-8EF2-0463-1F1BBB43D221}"/>
              </a:ext>
            </a:extLst>
          </p:cNvPr>
          <p:cNvPicPr>
            <a:picLocks noChangeAspect="1"/>
          </p:cNvPicPr>
          <p:nvPr/>
        </p:nvPicPr>
        <p:blipFill>
          <a:blip r:embed="rId4"/>
          <a:stretch>
            <a:fillRect/>
          </a:stretch>
        </p:blipFill>
        <p:spPr>
          <a:xfrm>
            <a:off x="1119074" y="2677262"/>
            <a:ext cx="2490514" cy="12774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323526" y="548680"/>
            <a:ext cx="8754485" cy="1008113"/>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6000"/>
              <a:buFont typeface="Calibri"/>
              <a:buNone/>
            </a:pPr>
            <a:r>
              <a:rPr lang="en-GB" sz="5000" b="1" dirty="0">
                <a:latin typeface="ISHALinkpen Join Connect" panose="03050602040000000000" pitchFamily="66" charset="0"/>
                <a:ea typeface="ISHALinkpen Join Connect" panose="03050602040000000000" pitchFamily="66" charset="0"/>
                <a:sym typeface="Calibri"/>
              </a:rPr>
              <a:t>The Importance of Play</a:t>
            </a:r>
            <a:endParaRPr sz="5000" b="1" dirty="0">
              <a:latin typeface="ISHALinkpen Join Connect" panose="03050602040000000000" pitchFamily="66" charset="0"/>
              <a:ea typeface="ISHALinkpen Join Connect" panose="03050602040000000000" pitchFamily="66" charset="0"/>
              <a:sym typeface="Calibri"/>
            </a:endParaRPr>
          </a:p>
        </p:txBody>
      </p:sp>
      <p:sp>
        <p:nvSpPr>
          <p:cNvPr id="193" name="Google Shape;193;p12"/>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194" name="Google Shape;194;p12"/>
          <p:cNvSpPr txBox="1"/>
          <p:nvPr/>
        </p:nvSpPr>
        <p:spPr>
          <a:xfrm>
            <a:off x="3169510" y="1852612"/>
            <a:ext cx="5722970" cy="1800199"/>
          </a:xfrm>
          <a:prstGeom prst="rect">
            <a:avLst/>
          </a:prstGeom>
          <a:noFill/>
          <a:ln>
            <a:noFill/>
          </a:ln>
        </p:spPr>
        <p:txBody>
          <a:bodyPr spcFirstLastPara="1" wrap="square" lIns="0" tIns="45700" rIns="0" bIns="45700" anchor="t" anchorCtr="0">
            <a:noAutofit/>
          </a:bodyPr>
          <a:lstStyle/>
          <a:p>
            <a:pPr marL="91440" marR="0" lvl="0" indent="-91440" algn="ctr" rtl="0">
              <a:lnSpc>
                <a:spcPct val="90000"/>
              </a:lnSpc>
              <a:spcBef>
                <a:spcPts val="0"/>
              </a:spcBef>
              <a:spcAft>
                <a:spcPts val="0"/>
              </a:spcAft>
              <a:buClr>
                <a:schemeClr val="accent1"/>
              </a:buClr>
              <a:buSzPts val="1800"/>
              <a:buFont typeface="Calibri"/>
              <a:buChar char=" "/>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Through play children use the vital skills they have already mastered to extend their knowledge and understanding of the world.</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91440" marR="0" lvl="0" indent="-91440" algn="ctr" rtl="0">
              <a:lnSpc>
                <a:spcPct val="90000"/>
              </a:lnSpc>
              <a:spcBef>
                <a:spcPts val="1400"/>
              </a:spcBef>
              <a:spcAft>
                <a:spcPts val="0"/>
              </a:spcAft>
              <a:buClr>
                <a:schemeClr val="accent1"/>
              </a:buClr>
              <a:buSzPts val="1800"/>
              <a:buFont typeface="Calibri"/>
              <a:buChar char=" "/>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Children feel comfortable and confident when they are playing so are able to experiment, take risks, question and explore.</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195" name="Google Shape;195;p12" descr="C:\Users\jjohnson147.303\AppData\Local\Microsoft\Windows\INetCache\Content.Word\IMG_3145.jpg"/>
          <p:cNvPicPr preferRelativeResize="0"/>
          <p:nvPr/>
        </p:nvPicPr>
        <p:blipFill rotWithShape="1">
          <a:blip r:embed="rId3">
            <a:alphaModFix/>
          </a:blip>
          <a:srcRect/>
          <a:stretch/>
        </p:blipFill>
        <p:spPr>
          <a:xfrm rot="5400000">
            <a:off x="168029" y="2072330"/>
            <a:ext cx="2925194" cy="2614198"/>
          </a:xfrm>
          <a:prstGeom prst="rect">
            <a:avLst/>
          </a:prstGeom>
          <a:noFill/>
          <a:ln>
            <a:noFill/>
          </a:ln>
        </p:spPr>
      </p:pic>
      <p:sp>
        <p:nvSpPr>
          <p:cNvPr id="196" name="Google Shape;196;p12"/>
          <p:cNvSpPr txBox="1"/>
          <p:nvPr/>
        </p:nvSpPr>
        <p:spPr>
          <a:xfrm>
            <a:off x="32908" y="4956741"/>
            <a:ext cx="3195437"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595959"/>
              </a:buClr>
              <a:buSzPts val="1800"/>
              <a:buFont typeface="Calibri"/>
              <a:buNone/>
            </a:pPr>
            <a:r>
              <a:rPr lang="en-GB" sz="1800" dirty="0">
                <a:solidFill>
                  <a:srgbClr val="595959"/>
                </a:solidFill>
                <a:latin typeface="ISHALinkpen Join Connect" panose="03050602040000000000" pitchFamily="66" charset="0"/>
                <a:ea typeface="ISHALinkpen Join Connect" panose="03050602040000000000" pitchFamily="66" charset="0"/>
                <a:cs typeface="Calibri"/>
                <a:sym typeface="Calibri"/>
              </a:rPr>
              <a:t>Play is a vital tool to support emotional, cognitive and physical development.</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97" name="Google Shape;197;p12"/>
          <p:cNvSpPr txBox="1"/>
          <p:nvPr/>
        </p:nvSpPr>
        <p:spPr>
          <a:xfrm>
            <a:off x="4465776" y="4149075"/>
            <a:ext cx="3345600"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595959"/>
              </a:buClr>
              <a:buSzPts val="1800"/>
              <a:buFont typeface="Calibri"/>
              <a:buNone/>
            </a:pPr>
            <a:r>
              <a:rPr lang="en-GB" sz="1600" dirty="0">
                <a:solidFill>
                  <a:srgbClr val="595959"/>
                </a:solidFill>
                <a:latin typeface="ISHALinkpen Join Connect" panose="03050602040000000000" pitchFamily="66" charset="0"/>
                <a:ea typeface="ISHALinkpen Join Connect" panose="03050602040000000000" pitchFamily="66" charset="0"/>
                <a:cs typeface="Calibri"/>
                <a:sym typeface="Calibri"/>
              </a:rPr>
              <a:t>Through exploration children make connections, build up ideas, concepts and skills.</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595959"/>
              </a:buClr>
              <a:buSzPts val="1800"/>
              <a:buFont typeface="Calibri"/>
              <a:buNone/>
            </a:pPr>
            <a:r>
              <a:rPr lang="en-GB" sz="1600" dirty="0">
                <a:solidFill>
                  <a:srgbClr val="595959"/>
                </a:solidFill>
                <a:latin typeface="ISHALinkpen Join Connect" panose="03050602040000000000" pitchFamily="66" charset="0"/>
                <a:ea typeface="ISHALinkpen Join Connect" panose="03050602040000000000" pitchFamily="66" charset="0"/>
                <a:cs typeface="Calibri"/>
                <a:sym typeface="Calibri"/>
              </a:rPr>
              <a:t>Through play children gain a sense of achievement, thereby developing self-esteem.</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99" name="Google Shape;199;p12"/>
          <p:cNvSpPr/>
          <p:nvPr/>
        </p:nvSpPr>
        <p:spPr>
          <a:xfrm>
            <a:off x="0" y="0"/>
            <a:ext cx="9144000" cy="1697856"/>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p:nvPr/>
        </p:nvSpPr>
        <p:spPr>
          <a:xfrm>
            <a:off x="0" y="0"/>
            <a:ext cx="9144000" cy="1619996"/>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5"/>
          <p:cNvSpPr txBox="1">
            <a:spLocks noGrp="1"/>
          </p:cNvSpPr>
          <p:nvPr>
            <p:ph type="title" idx="4294967295"/>
          </p:nvPr>
        </p:nvSpPr>
        <p:spPr>
          <a:xfrm>
            <a:off x="254524" y="400703"/>
            <a:ext cx="8785781" cy="73025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accent2"/>
              </a:buClr>
              <a:buSzPts val="4000"/>
              <a:buFont typeface="Calibri"/>
              <a:buNone/>
            </a:pPr>
            <a:r>
              <a:rPr lang="en-GB" sz="3200" b="1" dirty="0">
                <a:latin typeface="ISHALinkpen Join Connect" panose="03050602040000000000" pitchFamily="66" charset="0"/>
                <a:ea typeface="ISHALinkpen Join Connect" panose="03050602040000000000" pitchFamily="66" charset="0"/>
                <a:sym typeface="Calibri"/>
              </a:rPr>
              <a:t>Leuven Scales- Emotional Wellbeing</a:t>
            </a:r>
            <a:endParaRPr sz="3200" b="1" dirty="0">
              <a:latin typeface="ISHALinkpen Join Connect" panose="03050602040000000000" pitchFamily="66" charset="0"/>
              <a:ea typeface="ISHALinkpen Join Connect" panose="03050602040000000000" pitchFamily="66" charset="0"/>
              <a:sym typeface="Calibri"/>
            </a:endParaRPr>
          </a:p>
        </p:txBody>
      </p:sp>
      <p:sp>
        <p:nvSpPr>
          <p:cNvPr id="207" name="Google Shape;207;p15"/>
          <p:cNvSpPr txBox="1"/>
          <p:nvPr/>
        </p:nvSpPr>
        <p:spPr>
          <a:xfrm>
            <a:off x="6131534" y="3777989"/>
            <a:ext cx="309634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endParaRPr sz="1400">
              <a:solidFill>
                <a:srgbClr val="3F3F3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a:solidFill>
                <a:schemeClr val="dk1"/>
              </a:solidFill>
              <a:latin typeface="Arial"/>
              <a:ea typeface="Arial"/>
              <a:cs typeface="Arial"/>
              <a:sym typeface="Arial"/>
            </a:endParaRPr>
          </a:p>
        </p:txBody>
      </p:sp>
      <p:sp>
        <p:nvSpPr>
          <p:cNvPr id="208" name="Google Shape;208;p15"/>
          <p:cNvSpPr/>
          <p:nvPr/>
        </p:nvSpPr>
        <p:spPr>
          <a:xfrm>
            <a:off x="611560" y="1844824"/>
            <a:ext cx="7992888"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Calibri"/>
              <a:buNone/>
            </a:pPr>
            <a:r>
              <a:rPr lang="en-GB" sz="1600" b="1" dirty="0">
                <a:solidFill>
                  <a:schemeClr val="dk1"/>
                </a:solidFill>
                <a:latin typeface="ISHALinkpen Join Connect" panose="03050602040000000000" pitchFamily="66" charset="0"/>
                <a:ea typeface="ISHALinkpen Join Connect" panose="03050602040000000000" pitchFamily="66" charset="0"/>
                <a:cs typeface="Calibri"/>
                <a:sym typeface="Calibri"/>
              </a:rPr>
              <a:t>The Leuven Scales help to understand how focused and comfortable children are in the setting.</a:t>
            </a:r>
            <a:endParaRPr sz="1600" b="1" i="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209" name="Google Shape;209;p15"/>
          <p:cNvSpPr/>
          <p:nvPr/>
        </p:nvSpPr>
        <p:spPr>
          <a:xfrm>
            <a:off x="683568" y="3068960"/>
            <a:ext cx="8030456" cy="28007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Settling in to a new environment can be a particularly stressful time for children. The Leuven Scales help identify distress and reactions to new environments, they’re particularly good for understanding how your children are settling in.</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000"/>
              <a:buFont typeface="Calibri"/>
              <a:buNone/>
            </a:pP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Teachers will use this tool, alongside observations to get to know your child and how they are responding to the learning environment at school.</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000"/>
              <a:buFont typeface="Calibri"/>
              <a:buNone/>
            </a:pP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Teachers will also complete a baseline assessment during </a:t>
            </a:r>
          </a:p>
          <a:p>
            <a:pPr marL="0" marR="0" lvl="0" indent="0" algn="ctr" rtl="0">
              <a:spcBef>
                <a:spcPts val="0"/>
              </a:spcBef>
              <a:spcAft>
                <a:spcPts val="0"/>
              </a:spcAft>
              <a:buClr>
                <a:srgbClr val="3F3F3F"/>
              </a:buClr>
              <a:buSzPts val="2000"/>
              <a:buFont typeface="Calibri"/>
              <a:buNone/>
            </a:pP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the first 6 weeks.</a:t>
            </a: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title" idx="4294967295"/>
          </p:nvPr>
        </p:nvSpPr>
        <p:spPr>
          <a:xfrm>
            <a:off x="770779" y="343185"/>
            <a:ext cx="7832725" cy="7302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accent2"/>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Leuven Scales- Emotional Wellbeing</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17" name="Google Shape;217;p16"/>
          <p:cNvSpPr txBox="1"/>
          <p:nvPr/>
        </p:nvSpPr>
        <p:spPr>
          <a:xfrm>
            <a:off x="230285" y="4835005"/>
            <a:ext cx="8913715" cy="4045989"/>
          </a:xfrm>
          <a:prstGeom prst="rect">
            <a:avLst/>
          </a:prstGeom>
          <a:noFill/>
          <a:ln>
            <a:noFill/>
          </a:ln>
        </p:spPr>
        <p:txBody>
          <a:bodyPr spcFirstLastPara="1" wrap="square" lIns="0" tIns="45700" rIns="0" bIns="45700" anchor="t" anchorCtr="0">
            <a:noAutofit/>
          </a:bodyPr>
          <a:lstStyle/>
          <a:p>
            <a:pPr marL="91440" marR="0" lvl="0" indent="-91440" algn="l" rtl="0">
              <a:lnSpc>
                <a:spcPct val="90000"/>
              </a:lnSpc>
              <a:spcBef>
                <a:spcPts val="0"/>
              </a:spcBef>
              <a:spcAft>
                <a:spcPts val="0"/>
              </a:spcAft>
              <a:buClr>
                <a:schemeClr val="accent1"/>
              </a:buClr>
              <a:buSzPts val="1400"/>
              <a:buFont typeface="Calibri"/>
              <a:buNone/>
            </a:pPr>
            <a:r>
              <a:rPr lang="en-GB" sz="1400">
                <a:solidFill>
                  <a:srgbClr val="3F3F3F"/>
                </a:solidFill>
                <a:latin typeface="Calibri"/>
                <a:ea typeface="Calibri"/>
                <a:cs typeface="Calibri"/>
                <a:sym typeface="Calibri"/>
              </a:rPr>
              <a:t> </a:t>
            </a:r>
            <a:endParaRPr sz="2400">
              <a:solidFill>
                <a:srgbClr val="3F3F3F"/>
              </a:solidFill>
              <a:latin typeface="Calibri"/>
              <a:ea typeface="Calibri"/>
              <a:cs typeface="Calibri"/>
              <a:sym typeface="Calibri"/>
            </a:endParaRPr>
          </a:p>
        </p:txBody>
      </p:sp>
      <p:sp>
        <p:nvSpPr>
          <p:cNvPr id="218" name="Google Shape;218;p16"/>
          <p:cNvSpPr txBox="1"/>
          <p:nvPr/>
        </p:nvSpPr>
        <p:spPr>
          <a:xfrm>
            <a:off x="6131534" y="3777989"/>
            <a:ext cx="309634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endParaRPr sz="1400">
              <a:solidFill>
                <a:srgbClr val="3F3F3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a:solidFill>
                <a:schemeClr val="dk1"/>
              </a:solidFill>
              <a:latin typeface="Arial"/>
              <a:ea typeface="Arial"/>
              <a:cs typeface="Arial"/>
              <a:sym typeface="Arial"/>
            </a:endParaRPr>
          </a:p>
        </p:txBody>
      </p:sp>
      <p:pic>
        <p:nvPicPr>
          <p:cNvPr id="219" name="Google Shape;219;p16"/>
          <p:cNvPicPr preferRelativeResize="0"/>
          <p:nvPr/>
        </p:nvPicPr>
        <p:blipFill rotWithShape="1">
          <a:blip r:embed="rId3">
            <a:alphaModFix/>
          </a:blip>
          <a:srcRect r="733" b="1764"/>
          <a:stretch/>
        </p:blipFill>
        <p:spPr>
          <a:xfrm>
            <a:off x="827584" y="2060848"/>
            <a:ext cx="7355834" cy="3822716"/>
          </a:xfrm>
          <a:prstGeom prst="rect">
            <a:avLst/>
          </a:prstGeom>
          <a:noFill/>
          <a:ln>
            <a:noFill/>
          </a:ln>
        </p:spPr>
      </p:pic>
      <p:sp>
        <p:nvSpPr>
          <p:cNvPr id="220" name="Google Shape;220;p16"/>
          <p:cNvSpPr txBox="1"/>
          <p:nvPr/>
        </p:nvSpPr>
        <p:spPr>
          <a:xfrm>
            <a:off x="1187624" y="3523917"/>
            <a:ext cx="360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1</a:t>
            </a:r>
            <a:endParaRPr sz="1800">
              <a:solidFill>
                <a:schemeClr val="dk1"/>
              </a:solidFill>
              <a:latin typeface="Arial"/>
              <a:ea typeface="Arial"/>
              <a:cs typeface="Arial"/>
              <a:sym typeface="Arial"/>
            </a:endParaRPr>
          </a:p>
        </p:txBody>
      </p:sp>
      <p:sp>
        <p:nvSpPr>
          <p:cNvPr id="221" name="Google Shape;221;p16"/>
          <p:cNvSpPr txBox="1"/>
          <p:nvPr/>
        </p:nvSpPr>
        <p:spPr>
          <a:xfrm>
            <a:off x="2771800" y="3291622"/>
            <a:ext cx="360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222" name="Google Shape;222;p16"/>
          <p:cNvSpPr txBox="1"/>
          <p:nvPr/>
        </p:nvSpPr>
        <p:spPr>
          <a:xfrm>
            <a:off x="4158982" y="2781402"/>
            <a:ext cx="360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3</a:t>
            </a:r>
            <a:endParaRPr sz="1800">
              <a:solidFill>
                <a:schemeClr val="dk1"/>
              </a:solidFill>
              <a:latin typeface="Calibri"/>
              <a:ea typeface="Calibri"/>
              <a:cs typeface="Calibri"/>
              <a:sym typeface="Calibri"/>
            </a:endParaRPr>
          </a:p>
        </p:txBody>
      </p:sp>
      <p:sp>
        <p:nvSpPr>
          <p:cNvPr id="223" name="Google Shape;223;p16"/>
          <p:cNvSpPr txBox="1"/>
          <p:nvPr/>
        </p:nvSpPr>
        <p:spPr>
          <a:xfrm>
            <a:off x="5717882" y="2375365"/>
            <a:ext cx="360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4</a:t>
            </a:r>
            <a:endParaRPr sz="1800">
              <a:solidFill>
                <a:schemeClr val="dk1"/>
              </a:solidFill>
              <a:latin typeface="Calibri"/>
              <a:ea typeface="Calibri"/>
              <a:cs typeface="Calibri"/>
              <a:sym typeface="Calibri"/>
            </a:endParaRPr>
          </a:p>
        </p:txBody>
      </p:sp>
      <p:sp>
        <p:nvSpPr>
          <p:cNvPr id="224" name="Google Shape;224;p16"/>
          <p:cNvSpPr txBox="1"/>
          <p:nvPr/>
        </p:nvSpPr>
        <p:spPr>
          <a:xfrm>
            <a:off x="6817785" y="2118589"/>
            <a:ext cx="3600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a:solidFill>
                  <a:schemeClr val="dk1"/>
                </a:solidFill>
                <a:latin typeface="Arial"/>
                <a:ea typeface="Arial"/>
                <a:cs typeface="Arial"/>
                <a:sym typeface="Arial"/>
              </a:rPr>
              <a:t>5</a:t>
            </a:r>
            <a:endParaRPr sz="1800">
              <a:solidFill>
                <a:schemeClr val="dk1"/>
              </a:solidFill>
              <a:latin typeface="Arial"/>
              <a:ea typeface="Arial"/>
              <a:cs typeface="Arial"/>
              <a:sym typeface="Arial"/>
            </a:endParaRPr>
          </a:p>
        </p:txBody>
      </p:sp>
      <p:sp>
        <p:nvSpPr>
          <p:cNvPr id="225" name="Google Shape;225;p16"/>
          <p:cNvSpPr/>
          <p:nvPr/>
        </p:nvSpPr>
        <p:spPr>
          <a:xfrm>
            <a:off x="-66499" y="-29460"/>
            <a:ext cx="9144000" cy="1447933"/>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6"/>
          <p:cNvSpPr txBox="1">
            <a:spLocks noGrp="1"/>
          </p:cNvSpPr>
          <p:nvPr>
            <p:ph type="title" idx="4294967295"/>
          </p:nvPr>
        </p:nvSpPr>
        <p:spPr>
          <a:xfrm>
            <a:off x="770779" y="343185"/>
            <a:ext cx="7832725" cy="73025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accent2"/>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Reception Baseline Assessment</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17" name="Google Shape;217;p16"/>
          <p:cNvSpPr txBox="1"/>
          <p:nvPr/>
        </p:nvSpPr>
        <p:spPr>
          <a:xfrm>
            <a:off x="230285" y="4835005"/>
            <a:ext cx="8913715" cy="4045989"/>
          </a:xfrm>
          <a:prstGeom prst="rect">
            <a:avLst/>
          </a:prstGeom>
          <a:noFill/>
          <a:ln>
            <a:noFill/>
          </a:ln>
        </p:spPr>
        <p:txBody>
          <a:bodyPr spcFirstLastPara="1" wrap="square" lIns="0" tIns="45700" rIns="0" bIns="45700" anchor="t" anchorCtr="0">
            <a:noAutofit/>
          </a:bodyPr>
          <a:lstStyle/>
          <a:p>
            <a:pPr marL="91440" marR="0" lvl="0" indent="-91440" algn="l" rtl="0">
              <a:lnSpc>
                <a:spcPct val="90000"/>
              </a:lnSpc>
              <a:spcBef>
                <a:spcPts val="0"/>
              </a:spcBef>
              <a:spcAft>
                <a:spcPts val="0"/>
              </a:spcAft>
              <a:buClr>
                <a:schemeClr val="accent1"/>
              </a:buClr>
              <a:buSzPts val="1400"/>
              <a:buFont typeface="Calibri"/>
              <a:buNone/>
            </a:pPr>
            <a:r>
              <a:rPr lang="en-GB" sz="1400">
                <a:solidFill>
                  <a:srgbClr val="3F3F3F"/>
                </a:solidFill>
                <a:latin typeface="Calibri"/>
                <a:ea typeface="Calibri"/>
                <a:cs typeface="Calibri"/>
                <a:sym typeface="Calibri"/>
              </a:rPr>
              <a:t> </a:t>
            </a:r>
            <a:endParaRPr sz="2400">
              <a:solidFill>
                <a:srgbClr val="3F3F3F"/>
              </a:solidFill>
              <a:latin typeface="Calibri"/>
              <a:ea typeface="Calibri"/>
              <a:cs typeface="Calibri"/>
              <a:sym typeface="Calibri"/>
            </a:endParaRPr>
          </a:p>
        </p:txBody>
      </p:sp>
      <p:sp>
        <p:nvSpPr>
          <p:cNvPr id="218" name="Google Shape;218;p16"/>
          <p:cNvSpPr txBox="1"/>
          <p:nvPr/>
        </p:nvSpPr>
        <p:spPr>
          <a:xfrm>
            <a:off x="6131534" y="3777989"/>
            <a:ext cx="309634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endParaRPr sz="1400">
              <a:solidFill>
                <a:srgbClr val="3F3F3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a:solidFill>
                <a:schemeClr val="dk1"/>
              </a:solidFill>
              <a:latin typeface="Arial"/>
              <a:ea typeface="Arial"/>
              <a:cs typeface="Arial"/>
              <a:sym typeface="Arial"/>
            </a:endParaRPr>
          </a:p>
        </p:txBody>
      </p:sp>
      <p:sp>
        <p:nvSpPr>
          <p:cNvPr id="225" name="Google Shape;225;p16"/>
          <p:cNvSpPr/>
          <p:nvPr/>
        </p:nvSpPr>
        <p:spPr>
          <a:xfrm>
            <a:off x="0" y="0"/>
            <a:ext cx="9144000" cy="1225485"/>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FC3F88F-7820-7108-6245-14442B9FDBD7}"/>
              </a:ext>
            </a:extLst>
          </p:cNvPr>
          <p:cNvPicPr>
            <a:picLocks noChangeAspect="1"/>
          </p:cNvPicPr>
          <p:nvPr/>
        </p:nvPicPr>
        <p:blipFill>
          <a:blip r:embed="rId3"/>
          <a:stretch>
            <a:fillRect/>
          </a:stretch>
        </p:blipFill>
        <p:spPr>
          <a:xfrm>
            <a:off x="770779" y="1961120"/>
            <a:ext cx="2575170" cy="3633738"/>
          </a:xfrm>
          <a:prstGeom prst="rect">
            <a:avLst/>
          </a:prstGeom>
        </p:spPr>
      </p:pic>
      <p:sp>
        <p:nvSpPr>
          <p:cNvPr id="5" name="TextBox 4">
            <a:extLst>
              <a:ext uri="{FF2B5EF4-FFF2-40B4-BE49-F238E27FC236}">
                <a16:creationId xmlns:a16="http://schemas.microsoft.com/office/drawing/2014/main" id="{D38D8AB2-AE71-8F2F-369B-746D67641B8D}"/>
              </a:ext>
            </a:extLst>
          </p:cNvPr>
          <p:cNvSpPr txBox="1"/>
          <p:nvPr/>
        </p:nvSpPr>
        <p:spPr>
          <a:xfrm>
            <a:off x="124230" y="5727042"/>
            <a:ext cx="8479274" cy="1169551"/>
          </a:xfrm>
          <a:prstGeom prst="rect">
            <a:avLst/>
          </a:prstGeom>
          <a:noFill/>
        </p:spPr>
        <p:txBody>
          <a:bodyPr wrap="square">
            <a:spAutoFit/>
          </a:bodyPr>
          <a:lstStyle/>
          <a:p>
            <a:r>
              <a:rPr lang="en-GB" dirty="0">
                <a:hlinkClick r:id="rId4"/>
              </a:rPr>
              <a:t>2022 information for parents: reception baseline assessment (publishing.service.gov.uk)</a:t>
            </a:r>
            <a:endParaRPr lang="en-GB" dirty="0"/>
          </a:p>
          <a:p>
            <a:endParaRPr lang="en-GB" dirty="0"/>
          </a:p>
          <a:p>
            <a:r>
              <a:rPr lang="en-GB" dirty="0">
                <a:latin typeface="ISHALinkpen Join Connect" panose="03050602040000000000" pitchFamily="66" charset="0"/>
                <a:ea typeface="ISHALinkpen Join Connect" panose="03050602040000000000" pitchFamily="66" charset="0"/>
              </a:rPr>
              <a:t>A link to this document was sent in our newsletter on 9.6.23 and can also be found on the school website.  We are awaiting the STA to provide the 2023 version. </a:t>
            </a:r>
          </a:p>
        </p:txBody>
      </p:sp>
      <p:sp>
        <p:nvSpPr>
          <p:cNvPr id="7" name="TextBox 6">
            <a:extLst>
              <a:ext uri="{FF2B5EF4-FFF2-40B4-BE49-F238E27FC236}">
                <a16:creationId xmlns:a16="http://schemas.microsoft.com/office/drawing/2014/main" id="{CC6A1F66-CBDD-153B-452A-4A557DBACB2E}"/>
              </a:ext>
            </a:extLst>
          </p:cNvPr>
          <p:cNvSpPr txBox="1"/>
          <p:nvPr/>
        </p:nvSpPr>
        <p:spPr>
          <a:xfrm>
            <a:off x="4173581" y="2016816"/>
            <a:ext cx="4614420" cy="3754874"/>
          </a:xfrm>
          <a:prstGeom prst="rect">
            <a:avLst/>
          </a:prstGeom>
          <a:noFill/>
        </p:spPr>
        <p:txBody>
          <a:bodyPr wrap="square">
            <a:spAutoFit/>
          </a:bodyPr>
          <a:lstStyle/>
          <a:p>
            <a:r>
              <a:rPr lang="en-GB" dirty="0">
                <a:latin typeface="ISHALinkpen Join Connect" panose="03050602040000000000" pitchFamily="66" charset="0"/>
                <a:ea typeface="ISHALinkpen Join Connect" panose="03050602040000000000" pitchFamily="66" charset="0"/>
              </a:rPr>
              <a:t>The purpose of the assessment is to provide the starting point for a new measure that will help parents understand how well schools support their pupils to progress between reception and year 6.</a:t>
            </a:r>
          </a:p>
          <a:p>
            <a:endParaRPr lang="en-GB" dirty="0">
              <a:latin typeface="ISHALinkpen Join Connect" panose="03050602040000000000" pitchFamily="66" charset="0"/>
              <a:ea typeface="ISHALinkpen Join Connect" panose="03050602040000000000" pitchFamily="66" charset="0"/>
            </a:endParaRPr>
          </a:p>
          <a:p>
            <a:r>
              <a:rPr lang="en-GB" dirty="0">
                <a:latin typeface="ISHALinkpen Join Connect" panose="03050602040000000000" pitchFamily="66" charset="0"/>
                <a:ea typeface="ISHALinkpen Join Connect" panose="03050602040000000000" pitchFamily="66" charset="0"/>
              </a:rPr>
              <a:t>The RBA is a short, interactive and practical assessment of your child’s early literacy, communication, language and mathematics skills when they begin school, using materials that most children of your child’s age will be familiar with. </a:t>
            </a:r>
          </a:p>
          <a:p>
            <a:endParaRPr lang="en-GB" dirty="0">
              <a:latin typeface="ISHALinkpen Join Connect" panose="03050602040000000000" pitchFamily="66" charset="0"/>
              <a:ea typeface="ISHALinkpen Join Connect" panose="03050602040000000000" pitchFamily="66" charset="0"/>
            </a:endParaRPr>
          </a:p>
          <a:p>
            <a:r>
              <a:rPr lang="en-GB" dirty="0">
                <a:latin typeface="ISHALinkpen Join Connect" panose="03050602040000000000" pitchFamily="66" charset="0"/>
                <a:ea typeface="ISHALinkpen Join Connect" panose="03050602040000000000" pitchFamily="66" charset="0"/>
              </a:rPr>
              <a:t>It became statutory for all schools from September 2021.</a:t>
            </a:r>
          </a:p>
        </p:txBody>
      </p:sp>
    </p:spTree>
    <p:extLst>
      <p:ext uri="{BB962C8B-B14F-4D97-AF65-F5344CB8AC3E}">
        <p14:creationId xmlns:p14="http://schemas.microsoft.com/office/powerpoint/2010/main" val="318793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title"/>
          </p:nvPr>
        </p:nvSpPr>
        <p:spPr>
          <a:xfrm>
            <a:off x="915242" y="203448"/>
            <a:ext cx="75438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Characteristics of Effective Learning</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32" name="Google Shape;232;p14"/>
          <p:cNvSpPr txBox="1"/>
          <p:nvPr/>
        </p:nvSpPr>
        <p:spPr>
          <a:xfrm>
            <a:off x="782637" y="2022995"/>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33" name="Google Shape;233;p14"/>
          <p:cNvSpPr txBox="1"/>
          <p:nvPr/>
        </p:nvSpPr>
        <p:spPr>
          <a:xfrm>
            <a:off x="230285" y="5322764"/>
            <a:ext cx="8913715" cy="3558230"/>
          </a:xfrm>
          <a:prstGeom prst="rect">
            <a:avLst/>
          </a:prstGeom>
          <a:noFill/>
          <a:ln>
            <a:noFill/>
          </a:ln>
        </p:spPr>
        <p:txBody>
          <a:bodyPr spcFirstLastPara="1" wrap="square" lIns="0" tIns="45700" rIns="0" bIns="45700" anchor="t" anchorCtr="0">
            <a:noAutofit/>
          </a:bodyPr>
          <a:lstStyle/>
          <a:p>
            <a:pPr marL="91440" marR="0" lvl="0" indent="-91440" rtl="0">
              <a:lnSpc>
                <a:spcPct val="90000"/>
              </a:lnSpc>
              <a:spcBef>
                <a:spcPts val="0"/>
              </a:spcBef>
              <a:spcAft>
                <a:spcPts val="0"/>
              </a:spcAft>
              <a:buClr>
                <a:schemeClr val="accent1"/>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They detail the ways in which children should be </a:t>
            </a:r>
            <a:r>
              <a:rPr lang="en-GB" sz="1600" b="1" dirty="0">
                <a:solidFill>
                  <a:srgbClr val="3F3F3F"/>
                </a:solidFill>
                <a:latin typeface="ISHALinkpen Join Connect" panose="03050602040000000000" pitchFamily="66" charset="0"/>
                <a:ea typeface="ISHALinkpen Join Connect" panose="03050602040000000000" pitchFamily="66" charset="0"/>
                <a:cs typeface="Calibri"/>
                <a:sym typeface="Calibri"/>
              </a:rPr>
              <a:t>learning</a:t>
            </a: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 from their environment, experiences and activities. </a:t>
            </a: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91440" marR="0" lvl="0" indent="-91440" rtl="0">
              <a:lnSpc>
                <a:spcPct val="90000"/>
              </a:lnSpc>
              <a:spcBef>
                <a:spcPts val="1400"/>
              </a:spcBef>
              <a:spcAft>
                <a:spcPts val="0"/>
              </a:spcAft>
              <a:buClr>
                <a:schemeClr val="accent1"/>
              </a:buClr>
              <a:buSzPts val="2000"/>
              <a:buFont typeface="Calibri"/>
              <a:buNone/>
            </a:pP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Children up to the age of five should all be displaying the </a:t>
            </a:r>
            <a:r>
              <a:rPr lang="en-GB" sz="1600" b="1" dirty="0">
                <a:solidFill>
                  <a:srgbClr val="3F3F3F"/>
                </a:solidFill>
                <a:latin typeface="ISHALinkpen Join Connect" panose="03050602040000000000" pitchFamily="66" charset="0"/>
                <a:ea typeface="ISHALinkpen Join Connect" panose="03050602040000000000" pitchFamily="66" charset="0"/>
                <a:cs typeface="Calibri"/>
                <a:sym typeface="Calibri"/>
              </a:rPr>
              <a:t>characteristics of effective learning</a:t>
            </a:r>
            <a:r>
              <a:rPr lang="en-GB" sz="1600" dirty="0">
                <a:solidFill>
                  <a:srgbClr val="3F3F3F"/>
                </a:solidFill>
                <a:latin typeface="ISHALinkpen Join Connect" panose="03050602040000000000" pitchFamily="66" charset="0"/>
                <a:ea typeface="ISHALinkpen Join Connect" panose="03050602040000000000" pitchFamily="66" charset="0"/>
                <a:cs typeface="Calibri"/>
                <a:sym typeface="Calibri"/>
              </a:rPr>
              <a:t> every day.</a:t>
            </a:r>
            <a:endParaRPr sz="16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34" name="Google Shape;234;p14"/>
          <p:cNvCxnSpPr/>
          <p:nvPr/>
        </p:nvCxnSpPr>
        <p:spPr>
          <a:xfrm>
            <a:off x="1331640" y="1711405"/>
            <a:ext cx="0" cy="853499"/>
          </a:xfrm>
          <a:prstGeom prst="straightConnector1">
            <a:avLst/>
          </a:prstGeom>
          <a:noFill/>
          <a:ln w="47625" cap="flat" cmpd="sng">
            <a:solidFill>
              <a:schemeClr val="accent6"/>
            </a:solidFill>
            <a:prstDash val="solid"/>
            <a:round/>
            <a:headEnd type="none" w="sm" len="sm"/>
            <a:tailEnd type="triangle" w="med" len="med"/>
          </a:ln>
        </p:spPr>
      </p:cxnSp>
      <p:sp>
        <p:nvSpPr>
          <p:cNvPr id="235" name="Google Shape;235;p14"/>
          <p:cNvSpPr txBox="1"/>
          <p:nvPr/>
        </p:nvSpPr>
        <p:spPr>
          <a:xfrm>
            <a:off x="-23606" y="3844935"/>
            <a:ext cx="3456384" cy="123106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Finding out and exploring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Using what they know in their play</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Being willing to have a go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236" name="Google Shape;236;p14"/>
          <p:cNvSpPr txBox="1"/>
          <p:nvPr/>
        </p:nvSpPr>
        <p:spPr>
          <a:xfrm>
            <a:off x="3049959" y="3827122"/>
            <a:ext cx="3096344" cy="144650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Being involved and concentrating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Keeping on trying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Enjoying achieving what they set out to do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237" name="Google Shape;237;p14"/>
          <p:cNvSpPr txBox="1"/>
          <p:nvPr/>
        </p:nvSpPr>
        <p:spPr>
          <a:xfrm>
            <a:off x="6131534" y="3777989"/>
            <a:ext cx="3096344" cy="166195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Having their own ideas</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Using what they know in their play</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Being willing to have a go</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1400"/>
              <a:buFont typeface="Calibri"/>
              <a:buNone/>
            </a:pPr>
            <a:endParaRPr sz="1400" dirty="0">
              <a:solidFill>
                <a:srgbClr val="3F3F3F"/>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238" name="Google Shape;238;p14"/>
          <p:cNvSpPr txBox="1"/>
          <p:nvPr/>
        </p:nvSpPr>
        <p:spPr>
          <a:xfrm>
            <a:off x="81134" y="2564904"/>
            <a:ext cx="303467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1800"/>
              <a:buFont typeface="Calibri"/>
              <a:buNone/>
            </a:pPr>
            <a:r>
              <a:rPr lang="en-GB" sz="1600" b="1" u="sng" dirty="0">
                <a:solidFill>
                  <a:srgbClr val="3F3F3F"/>
                </a:solidFill>
                <a:latin typeface="ISHALinkpen Join Connect" panose="03050602040000000000" pitchFamily="66" charset="0"/>
                <a:ea typeface="ISHALinkpen Join Connect" panose="03050602040000000000" pitchFamily="66" charset="0"/>
                <a:cs typeface="Calibri"/>
                <a:sym typeface="Calibri"/>
              </a:rPr>
              <a:t>Playing and Exploring</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39" name="Google Shape;239;p14"/>
          <p:cNvCxnSpPr/>
          <p:nvPr/>
        </p:nvCxnSpPr>
        <p:spPr>
          <a:xfrm>
            <a:off x="1331640" y="2973623"/>
            <a:ext cx="0" cy="853499"/>
          </a:xfrm>
          <a:prstGeom prst="straightConnector1">
            <a:avLst/>
          </a:prstGeom>
          <a:noFill/>
          <a:ln w="47625" cap="flat" cmpd="sng">
            <a:solidFill>
              <a:schemeClr val="accent6"/>
            </a:solidFill>
            <a:prstDash val="solid"/>
            <a:round/>
            <a:headEnd type="none" w="sm" len="sm"/>
            <a:tailEnd type="triangle" w="med" len="med"/>
          </a:ln>
        </p:spPr>
      </p:cxnSp>
      <p:sp>
        <p:nvSpPr>
          <p:cNvPr id="240" name="Google Shape;240;p14"/>
          <p:cNvSpPr txBox="1"/>
          <p:nvPr/>
        </p:nvSpPr>
        <p:spPr>
          <a:xfrm>
            <a:off x="3026253" y="2546820"/>
            <a:ext cx="264583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1800"/>
              <a:buFont typeface="Calibri"/>
              <a:buNone/>
            </a:pPr>
            <a:r>
              <a:rPr lang="en-GB" sz="1800" b="1" u="sng" dirty="0">
                <a:solidFill>
                  <a:srgbClr val="3F3F3F"/>
                </a:solidFill>
                <a:latin typeface="ISHALinkpen Join Connect" panose="03050602040000000000" pitchFamily="66" charset="0"/>
                <a:ea typeface="ISHALinkpen Join Connect" panose="03050602040000000000" pitchFamily="66" charset="0"/>
                <a:cs typeface="Calibri"/>
                <a:sym typeface="Calibri"/>
              </a:rPr>
              <a:t>Active Learning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41" name="Google Shape;241;p14"/>
          <p:cNvCxnSpPr/>
          <p:nvPr/>
        </p:nvCxnSpPr>
        <p:spPr>
          <a:xfrm>
            <a:off x="4351036" y="2963255"/>
            <a:ext cx="2746" cy="843753"/>
          </a:xfrm>
          <a:prstGeom prst="straightConnector1">
            <a:avLst/>
          </a:prstGeom>
          <a:noFill/>
          <a:ln w="47625" cap="flat" cmpd="sng">
            <a:solidFill>
              <a:schemeClr val="accent6"/>
            </a:solidFill>
            <a:prstDash val="solid"/>
            <a:round/>
            <a:headEnd type="none" w="sm" len="sm"/>
            <a:tailEnd type="triangle" w="med" len="med"/>
          </a:ln>
        </p:spPr>
      </p:cxnSp>
      <p:cxnSp>
        <p:nvCxnSpPr>
          <p:cNvPr id="242" name="Google Shape;242;p14"/>
          <p:cNvCxnSpPr/>
          <p:nvPr/>
        </p:nvCxnSpPr>
        <p:spPr>
          <a:xfrm>
            <a:off x="4355976" y="1737838"/>
            <a:ext cx="2746" cy="843753"/>
          </a:xfrm>
          <a:prstGeom prst="straightConnector1">
            <a:avLst/>
          </a:prstGeom>
          <a:noFill/>
          <a:ln w="47625" cap="flat" cmpd="sng">
            <a:solidFill>
              <a:schemeClr val="accent6"/>
            </a:solidFill>
            <a:prstDash val="solid"/>
            <a:round/>
            <a:headEnd type="none" w="sm" len="sm"/>
            <a:tailEnd type="triangle" w="med" len="med"/>
          </a:ln>
        </p:spPr>
      </p:cxnSp>
      <p:sp>
        <p:nvSpPr>
          <p:cNvPr id="243" name="Google Shape;243;p14"/>
          <p:cNvSpPr txBox="1"/>
          <p:nvPr/>
        </p:nvSpPr>
        <p:spPr>
          <a:xfrm>
            <a:off x="5592872" y="2580029"/>
            <a:ext cx="371356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1800"/>
              <a:buFont typeface="Calibri"/>
              <a:buNone/>
            </a:pPr>
            <a:r>
              <a:rPr lang="en-GB" b="1" u="sng" dirty="0">
                <a:solidFill>
                  <a:srgbClr val="3F3F3F"/>
                </a:solidFill>
                <a:latin typeface="ISHALinkpen Join Connect" panose="03050602040000000000" pitchFamily="66" charset="0"/>
                <a:ea typeface="ISHALinkpen Join Connect" panose="03050602040000000000" pitchFamily="66" charset="0"/>
                <a:cs typeface="Calibri"/>
                <a:sym typeface="Calibri"/>
              </a:rPr>
              <a:t>Creating and Thinking Critically </a:t>
            </a:r>
            <a:endParaRPr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cxnSp>
        <p:nvCxnSpPr>
          <p:cNvPr id="244" name="Google Shape;244;p14"/>
          <p:cNvCxnSpPr/>
          <p:nvPr/>
        </p:nvCxnSpPr>
        <p:spPr>
          <a:xfrm>
            <a:off x="7383057" y="1748800"/>
            <a:ext cx="2746" cy="843753"/>
          </a:xfrm>
          <a:prstGeom prst="straightConnector1">
            <a:avLst/>
          </a:prstGeom>
          <a:noFill/>
          <a:ln w="47625" cap="flat" cmpd="sng">
            <a:solidFill>
              <a:schemeClr val="accent1"/>
            </a:solidFill>
            <a:prstDash val="solid"/>
            <a:round/>
            <a:headEnd type="none" w="sm" len="sm"/>
            <a:tailEnd type="triangle" w="med" len="med"/>
          </a:ln>
        </p:spPr>
      </p:cxnSp>
      <p:cxnSp>
        <p:nvCxnSpPr>
          <p:cNvPr id="245" name="Google Shape;245;p14"/>
          <p:cNvCxnSpPr/>
          <p:nvPr/>
        </p:nvCxnSpPr>
        <p:spPr>
          <a:xfrm>
            <a:off x="7380311" y="2934236"/>
            <a:ext cx="2746" cy="843753"/>
          </a:xfrm>
          <a:prstGeom prst="straightConnector1">
            <a:avLst/>
          </a:prstGeom>
          <a:noFill/>
          <a:ln w="47625" cap="flat" cmpd="sng">
            <a:solidFill>
              <a:schemeClr val="accent6"/>
            </a:solidFill>
            <a:prstDash val="solid"/>
            <a:round/>
            <a:headEnd type="none" w="sm" len="sm"/>
            <a:tailEnd type="triangle" w="med" len="med"/>
          </a:ln>
        </p:spPr>
      </p:cxnSp>
      <p:sp>
        <p:nvSpPr>
          <p:cNvPr id="247" name="Google Shape;247;p14"/>
          <p:cNvSpPr/>
          <p:nvPr/>
        </p:nvSpPr>
        <p:spPr>
          <a:xfrm>
            <a:off x="0" y="16660"/>
            <a:ext cx="9144000" cy="43258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a:spLocks noGrp="1"/>
          </p:cNvSpPr>
          <p:nvPr>
            <p:ph type="title"/>
          </p:nvPr>
        </p:nvSpPr>
        <p:spPr>
          <a:xfrm>
            <a:off x="3274196" y="411799"/>
            <a:ext cx="7886700" cy="132556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Literacy</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253" name="Google Shape;253;p17"/>
          <p:cNvSpPr/>
          <p:nvPr/>
        </p:nvSpPr>
        <p:spPr>
          <a:xfrm>
            <a:off x="323528" y="1737362"/>
            <a:ext cx="8280920" cy="4462720"/>
          </a:xfrm>
          <a:prstGeom prst="rect">
            <a:avLst/>
          </a:prstGeom>
          <a:no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285750" marR="0" lvl="0" indent="-323850" algn="l" rtl="0">
              <a:spcBef>
                <a:spcPts val="0"/>
              </a:spcBef>
              <a:spcAft>
                <a:spcPts val="0"/>
              </a:spcAft>
              <a:buClr>
                <a:schemeClr val="dk1"/>
              </a:buClr>
              <a:buSzPts val="2000"/>
              <a:buFont typeface="Calibri"/>
              <a:buChar char="•"/>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In EYFS and across the school we use elements of Talk4Writing which enhances children’s ability to learn and retell stories both orally using actions and written. </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400"/>
              <a:buFont typeface="Calibri"/>
              <a:buNone/>
            </a:pP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323850" algn="l" rtl="0">
              <a:spcBef>
                <a:spcPts val="0"/>
              </a:spcBef>
              <a:spcAft>
                <a:spcPts val="0"/>
              </a:spcAft>
              <a:buClr>
                <a:schemeClr val="dk1"/>
              </a:buClr>
              <a:buSzPts val="2000"/>
              <a:buFont typeface="Arial"/>
              <a:buChar char="•"/>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Children are taught to read primarily using a structured phonics programme. At LWP, the Little </a:t>
            </a:r>
            <a:r>
              <a:rPr lang="en-GB" sz="1600" dirty="0" err="1">
                <a:solidFill>
                  <a:schemeClr val="dk1"/>
                </a:solidFill>
                <a:latin typeface="ISHALinkpen Join Connect" panose="03050602040000000000" pitchFamily="66" charset="0"/>
                <a:ea typeface="ISHALinkpen Join Connect" panose="03050602040000000000" pitchFamily="66" charset="0"/>
                <a:cs typeface="Calibri"/>
                <a:sym typeface="Calibri"/>
              </a:rPr>
              <a:t>Wandle</a:t>
            </a: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 Letters and Sounds programme is followed for all children. There is a daily phonics session and children are regularly assessed to identify any gaps in learning. Within the school day identified children will join a phonics catch up session.</a:t>
            </a:r>
          </a:p>
          <a:p>
            <a:pPr marL="285750" marR="0" lvl="0" indent="-323850" algn="l" rtl="0">
              <a:spcBef>
                <a:spcPts val="0"/>
              </a:spcBef>
              <a:spcAft>
                <a:spcPts val="0"/>
              </a:spcAft>
              <a:buClr>
                <a:schemeClr val="dk1"/>
              </a:buClr>
              <a:buSzPts val="2000"/>
              <a:buFont typeface="Arial"/>
              <a:buChar char="•"/>
            </a:pPr>
            <a:endParaRPr lang="en-GB" sz="1600" dirty="0">
              <a:solidFill>
                <a:schemeClr val="dk1"/>
              </a:solidFill>
              <a:highlight>
                <a:srgbClr val="FFFFFF"/>
              </a:highlight>
              <a:latin typeface="ISHALinkpen Join Connect" panose="03050602040000000000" pitchFamily="66" charset="0"/>
              <a:ea typeface="ISHALinkpen Join Connect" panose="03050602040000000000" pitchFamily="66" charset="0"/>
              <a:cs typeface="Calibri"/>
              <a:sym typeface="Calibri"/>
            </a:endParaRPr>
          </a:p>
          <a:p>
            <a:pPr marL="285750" marR="0" lvl="0" indent="-323850" algn="l" rtl="0">
              <a:spcBef>
                <a:spcPts val="0"/>
              </a:spcBef>
              <a:spcAft>
                <a:spcPts val="0"/>
              </a:spcAft>
              <a:buClr>
                <a:schemeClr val="dk1"/>
              </a:buClr>
              <a:buSzPts val="2000"/>
              <a:buFont typeface="Arial"/>
              <a:buChar char="•"/>
            </a:pPr>
            <a:r>
              <a:rPr lang="en-GB" sz="1600" dirty="0">
                <a:solidFill>
                  <a:schemeClr val="dk1"/>
                </a:solidFill>
                <a:highlight>
                  <a:srgbClr val="FFFFFF"/>
                </a:highlight>
                <a:latin typeface="ISHALinkpen Join Connect" panose="03050602040000000000" pitchFamily="66" charset="0"/>
                <a:ea typeface="ISHALinkpen Join Connect" panose="03050602040000000000" pitchFamily="66" charset="0"/>
                <a:cs typeface="Calibri"/>
                <a:sym typeface="Calibri"/>
              </a:rPr>
              <a:t>Children have  3 reading sessions over the week. 1 Decoding, 2 Prosody 3 Comprehension. Children take these books home and read with their grown-ups</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196850" algn="l" rtl="0">
              <a:spcBef>
                <a:spcPts val="0"/>
              </a:spcBef>
              <a:spcAft>
                <a:spcPts val="0"/>
              </a:spcAft>
              <a:buClr>
                <a:schemeClr val="dk1"/>
              </a:buClr>
              <a:buSzPts val="1400"/>
              <a:buFont typeface="Arial"/>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254" name="Google Shape;254;p17"/>
          <p:cNvSpPr/>
          <p:nvPr/>
        </p:nvSpPr>
        <p:spPr>
          <a:xfrm>
            <a:off x="0" y="0"/>
            <a:ext cx="9144000" cy="1847654"/>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5" name="Google Shape;255;p17"/>
          <p:cNvPicPr preferRelativeResize="0"/>
          <p:nvPr/>
        </p:nvPicPr>
        <p:blipFill>
          <a:blip r:embed="rId3">
            <a:alphaModFix/>
          </a:blip>
          <a:stretch>
            <a:fillRect/>
          </a:stretch>
        </p:blipFill>
        <p:spPr>
          <a:xfrm>
            <a:off x="8117873" y="2365543"/>
            <a:ext cx="973150" cy="1105550"/>
          </a:xfrm>
          <a:prstGeom prst="rect">
            <a:avLst/>
          </a:prstGeom>
          <a:noFill/>
          <a:ln>
            <a:noFill/>
          </a:ln>
        </p:spPr>
      </p:pic>
      <p:pic>
        <p:nvPicPr>
          <p:cNvPr id="256" name="Google Shape;256;p17"/>
          <p:cNvPicPr preferRelativeResize="0"/>
          <p:nvPr/>
        </p:nvPicPr>
        <p:blipFill>
          <a:blip r:embed="rId4">
            <a:alphaModFix/>
          </a:blip>
          <a:stretch>
            <a:fillRect/>
          </a:stretch>
        </p:blipFill>
        <p:spPr>
          <a:xfrm>
            <a:off x="4819257" y="5535156"/>
            <a:ext cx="3502450" cy="975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Maths</a:t>
            </a:r>
            <a:r>
              <a:rPr lang="en-GB" sz="4000" b="1" dirty="0">
                <a:latin typeface="Calibri"/>
                <a:ea typeface="Calibri"/>
                <a:cs typeface="Calibri"/>
                <a:sym typeface="Calibri"/>
              </a:rPr>
              <a:t> </a:t>
            </a:r>
            <a:endParaRPr sz="4000" b="1" dirty="0">
              <a:latin typeface="Calibri"/>
              <a:ea typeface="Calibri"/>
              <a:cs typeface="Calibri"/>
              <a:sym typeface="Calibri"/>
            </a:endParaRPr>
          </a:p>
        </p:txBody>
      </p:sp>
      <p:sp>
        <p:nvSpPr>
          <p:cNvPr id="262" name="Google Shape;262;p18"/>
          <p:cNvSpPr/>
          <p:nvPr/>
        </p:nvSpPr>
        <p:spPr>
          <a:xfrm>
            <a:off x="251520" y="1737361"/>
            <a:ext cx="8496944"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At the Woodland Academy Trust, all pupils will experience the ‘mastery approach’ to learning maths, using the underlying principles of White Rose. Instead of learning mathematical procedures by rote, we want pupils to build a deep conceptual understanding of concepts which will enable them to apply their learning in different situations.</a:t>
            </a:r>
            <a:r>
              <a:rPr lang="en-GB" sz="1400" dirty="0">
                <a:solidFill>
                  <a:schemeClr val="dk1"/>
                </a:solidFill>
                <a:latin typeface="ISHALinkpen Join Connect" panose="03050602040000000000" pitchFamily="66" charset="0"/>
                <a:ea typeface="ISHALinkpen Join Connect" panose="03050602040000000000" pitchFamily="66" charset="0"/>
                <a:cs typeface="Calibri"/>
                <a:sym typeface="Calibri"/>
              </a:rPr>
              <a:t>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263" name="Google Shape;263;p18"/>
          <p:cNvPicPr preferRelativeResize="0"/>
          <p:nvPr/>
        </p:nvPicPr>
        <p:blipFill rotWithShape="1">
          <a:blip r:embed="rId3">
            <a:alphaModFix/>
          </a:blip>
          <a:srcRect/>
          <a:stretch/>
        </p:blipFill>
        <p:spPr>
          <a:xfrm>
            <a:off x="184801" y="3768826"/>
            <a:ext cx="3502351" cy="2626776"/>
          </a:xfrm>
          <a:prstGeom prst="rect">
            <a:avLst/>
          </a:prstGeom>
          <a:noFill/>
          <a:ln>
            <a:noFill/>
          </a:ln>
        </p:spPr>
      </p:pic>
      <p:sp>
        <p:nvSpPr>
          <p:cNvPr id="264" name="Google Shape;264;p18"/>
          <p:cNvSpPr/>
          <p:nvPr/>
        </p:nvSpPr>
        <p:spPr>
          <a:xfrm>
            <a:off x="0" y="17775"/>
            <a:ext cx="9144000" cy="155175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18"/>
          <p:cNvPicPr preferRelativeResize="0"/>
          <p:nvPr/>
        </p:nvPicPr>
        <p:blipFill>
          <a:blip r:embed="rId4">
            <a:alphaModFix/>
          </a:blip>
          <a:stretch>
            <a:fillRect/>
          </a:stretch>
        </p:blipFill>
        <p:spPr>
          <a:xfrm>
            <a:off x="3687152" y="3689328"/>
            <a:ext cx="3502350" cy="1913510"/>
          </a:xfrm>
          <a:prstGeom prst="rect">
            <a:avLst/>
          </a:prstGeom>
          <a:noFill/>
          <a:ln>
            <a:noFill/>
          </a:ln>
        </p:spPr>
      </p:pic>
      <p:pic>
        <p:nvPicPr>
          <p:cNvPr id="265" name="Google Shape;265;p18"/>
          <p:cNvPicPr preferRelativeResize="0"/>
          <p:nvPr/>
        </p:nvPicPr>
        <p:blipFill>
          <a:blip r:embed="rId5">
            <a:alphaModFix/>
          </a:blip>
          <a:stretch>
            <a:fillRect/>
          </a:stretch>
        </p:blipFill>
        <p:spPr>
          <a:xfrm>
            <a:off x="6372225" y="4586962"/>
            <a:ext cx="2143125" cy="2143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1820367" y="826905"/>
            <a:ext cx="5749356" cy="69038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6000"/>
              <a:buFont typeface="Calibri"/>
              <a:buNone/>
            </a:pPr>
            <a:r>
              <a:rPr lang="en-GB" sz="4000" dirty="0">
                <a:latin typeface="ISHALinkpen Join Connect" panose="03050602040000000000" pitchFamily="66" charset="0"/>
                <a:ea typeface="ISHALinkpen Join Connect" panose="03050602040000000000" pitchFamily="66" charset="0"/>
                <a:sym typeface="Calibri"/>
              </a:rPr>
              <a:t>Outdoor Learning </a:t>
            </a:r>
            <a:endParaRPr sz="4000" dirty="0">
              <a:latin typeface="ISHALinkpen Join Connect" panose="03050602040000000000" pitchFamily="66" charset="0"/>
              <a:ea typeface="ISHALinkpen Join Connect" panose="03050602040000000000" pitchFamily="66" charset="0"/>
              <a:sym typeface="Calibri"/>
            </a:endParaRPr>
          </a:p>
        </p:txBody>
      </p:sp>
      <p:sp>
        <p:nvSpPr>
          <p:cNvPr id="273" name="Google Shape;273;p19"/>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74" name="Google Shape;274;p19"/>
          <p:cNvSpPr/>
          <p:nvPr/>
        </p:nvSpPr>
        <p:spPr>
          <a:xfrm>
            <a:off x="665758" y="1985107"/>
            <a:ext cx="7853147" cy="4185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F3F3F"/>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Our belief is that children can excel, extending beyond the traditional curriculum, and we offer a strong emphasis on outdoor and adventure learning.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400"/>
              <a:buFont typeface="Calibri"/>
              <a:buNone/>
            </a:pPr>
            <a:endParaRPr sz="14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rgbClr val="3F3F3F"/>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Outdoor learning is a holistic approach to learning, where children explore the setting and engage in exciting activities. </a:t>
            </a:r>
          </a:p>
          <a:p>
            <a:pPr marL="0" marR="0" lvl="0" indent="0" algn="l" rtl="0">
              <a:spcBef>
                <a:spcPts val="0"/>
              </a:spcBef>
              <a:spcAft>
                <a:spcPts val="0"/>
              </a:spcAft>
              <a:buClr>
                <a:srgbClr val="3F3F3F"/>
              </a:buClr>
              <a:buSzPts val="1400"/>
              <a:buFont typeface="Calibri"/>
              <a:buNone/>
            </a:pPr>
            <a:endParaRPr lang="en-GB"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rgbClr val="3F3F3F"/>
              </a:buClr>
              <a:buSzPts val="1400"/>
              <a:buFont typeface="Calibri"/>
              <a:buNone/>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These will include:</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400"/>
              <a:buFont typeface="Calibri"/>
              <a:buNone/>
            </a:pPr>
            <a:endParaRPr sz="14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Tree climbing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Fire starting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Digging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Mud kitchen</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Sawing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Drilling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Bug hunting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Cooking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Knots and lashings</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285750" marR="0" lvl="0" indent="-285750" algn="l" rtl="0">
              <a:spcBef>
                <a:spcPts val="0"/>
              </a:spcBef>
              <a:spcAft>
                <a:spcPts val="0"/>
              </a:spcAft>
              <a:buClr>
                <a:srgbClr val="3F3F3F"/>
              </a:buClr>
              <a:buSzPts val="1400"/>
              <a:buFont typeface="Arial"/>
              <a:buChar char="•"/>
            </a:pPr>
            <a:r>
              <a:rPr lang="en-GB" sz="1400" dirty="0">
                <a:solidFill>
                  <a:srgbClr val="3F3F3F"/>
                </a:solidFill>
                <a:latin typeface="ISHALinkpen Join Connect" panose="03050602040000000000" pitchFamily="66" charset="0"/>
                <a:ea typeface="ISHALinkpen Join Connect" panose="03050602040000000000" pitchFamily="66" charset="0"/>
                <a:cs typeface="Calibri"/>
                <a:sym typeface="Calibri"/>
              </a:rPr>
              <a:t>Den building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275" name="Google Shape;275;p19"/>
          <p:cNvPicPr preferRelativeResize="0"/>
          <p:nvPr/>
        </p:nvPicPr>
        <p:blipFill rotWithShape="1">
          <a:blip r:embed="rId3">
            <a:alphaModFix/>
          </a:blip>
          <a:srcRect/>
          <a:stretch/>
        </p:blipFill>
        <p:spPr>
          <a:xfrm rot="5400000">
            <a:off x="2804315" y="3683611"/>
            <a:ext cx="2160834" cy="1620625"/>
          </a:xfrm>
          <a:prstGeom prst="rect">
            <a:avLst/>
          </a:prstGeom>
          <a:noFill/>
          <a:ln>
            <a:noFill/>
          </a:ln>
        </p:spPr>
      </p:pic>
      <p:pic>
        <p:nvPicPr>
          <p:cNvPr id="276" name="Google Shape;276;p19"/>
          <p:cNvPicPr preferRelativeResize="0"/>
          <p:nvPr/>
        </p:nvPicPr>
        <p:blipFill rotWithShape="1">
          <a:blip r:embed="rId4">
            <a:alphaModFix/>
          </a:blip>
          <a:srcRect/>
          <a:stretch/>
        </p:blipFill>
        <p:spPr>
          <a:xfrm rot="5400000">
            <a:off x="4675470" y="4064654"/>
            <a:ext cx="2160835" cy="1620626"/>
          </a:xfrm>
          <a:prstGeom prst="rect">
            <a:avLst/>
          </a:prstGeom>
          <a:noFill/>
          <a:ln>
            <a:noFill/>
          </a:ln>
        </p:spPr>
      </p:pic>
      <p:pic>
        <p:nvPicPr>
          <p:cNvPr id="277" name="Google Shape;277;p19"/>
          <p:cNvPicPr preferRelativeResize="0"/>
          <p:nvPr/>
        </p:nvPicPr>
        <p:blipFill rotWithShape="1">
          <a:blip r:embed="rId5">
            <a:alphaModFix/>
          </a:blip>
          <a:srcRect/>
          <a:stretch/>
        </p:blipFill>
        <p:spPr>
          <a:xfrm rot="5400000">
            <a:off x="6623746" y="4380593"/>
            <a:ext cx="2193868" cy="1645401"/>
          </a:xfrm>
          <a:prstGeom prst="rect">
            <a:avLst/>
          </a:prstGeom>
          <a:noFill/>
          <a:ln>
            <a:noFill/>
          </a:ln>
        </p:spPr>
      </p:pic>
      <p:sp>
        <p:nvSpPr>
          <p:cNvPr id="278" name="Google Shape;278;p19"/>
          <p:cNvSpPr/>
          <p:nvPr/>
        </p:nvSpPr>
        <p:spPr>
          <a:xfrm>
            <a:off x="0" y="0"/>
            <a:ext cx="9144000" cy="164026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Google Shape;273;p19"/>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78" name="Google Shape;278;p19"/>
          <p:cNvSpPr/>
          <p:nvPr/>
        </p:nvSpPr>
        <p:spPr>
          <a:xfrm>
            <a:off x="0" y="0"/>
            <a:ext cx="9144000" cy="155359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D9ED005C-D917-C6BF-4D35-E0D72A7ED45E}"/>
              </a:ext>
            </a:extLst>
          </p:cNvPr>
          <p:cNvPicPr>
            <a:picLocks noChangeAspect="1"/>
          </p:cNvPicPr>
          <p:nvPr/>
        </p:nvPicPr>
        <p:blipFill>
          <a:blip r:embed="rId3"/>
          <a:stretch>
            <a:fillRect/>
          </a:stretch>
        </p:blipFill>
        <p:spPr>
          <a:xfrm>
            <a:off x="881062" y="2119312"/>
            <a:ext cx="7381875" cy="2619375"/>
          </a:xfrm>
          <a:prstGeom prst="rect">
            <a:avLst/>
          </a:prstGeom>
        </p:spPr>
      </p:pic>
      <p:sp>
        <p:nvSpPr>
          <p:cNvPr id="4" name="TextBox 3">
            <a:extLst>
              <a:ext uri="{FF2B5EF4-FFF2-40B4-BE49-F238E27FC236}">
                <a16:creationId xmlns:a16="http://schemas.microsoft.com/office/drawing/2014/main" id="{D3F909BC-04FE-F663-16D8-D8B5DB72AC7C}"/>
              </a:ext>
            </a:extLst>
          </p:cNvPr>
          <p:cNvSpPr txBox="1"/>
          <p:nvPr/>
        </p:nvSpPr>
        <p:spPr>
          <a:xfrm>
            <a:off x="1091952" y="5255581"/>
            <a:ext cx="6960095" cy="523220"/>
          </a:xfrm>
          <a:prstGeom prst="rect">
            <a:avLst/>
          </a:prstGeom>
          <a:noFill/>
        </p:spPr>
        <p:txBody>
          <a:bodyPr wrap="square" rtlCol="0">
            <a:spAutoFit/>
          </a:bodyPr>
          <a:lstStyle/>
          <a:p>
            <a:r>
              <a:rPr lang="en-GB" dirty="0">
                <a:latin typeface="ISHALinkpen Join" panose="03050602040000000000" pitchFamily="66" charset="0"/>
                <a:ea typeface="ISHALinkpen Join" panose="03050602040000000000" pitchFamily="66" charset="0"/>
              </a:rPr>
              <a:t>Gates will open from 8.45am for morning drop off and from 3.15pm for collection. </a:t>
            </a:r>
          </a:p>
        </p:txBody>
      </p:sp>
    </p:spTree>
    <p:extLst>
      <p:ext uri="{BB962C8B-B14F-4D97-AF65-F5344CB8AC3E}">
        <p14:creationId xmlns:p14="http://schemas.microsoft.com/office/powerpoint/2010/main" val="16610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3"/>
          <p:cNvSpPr txBox="1">
            <a:spLocks noGrp="1"/>
          </p:cNvSpPr>
          <p:nvPr>
            <p:ph type="title" idx="4294967295"/>
          </p:nvPr>
        </p:nvSpPr>
        <p:spPr>
          <a:xfrm>
            <a:off x="0" y="333375"/>
            <a:ext cx="9144000" cy="65881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2"/>
              </a:buClr>
              <a:buSzPct val="111111"/>
              <a:buFont typeface="Calibri"/>
              <a:buNone/>
            </a:pPr>
            <a:r>
              <a:rPr lang="en-GB" sz="3000" b="1" dirty="0">
                <a:latin typeface="ISHALinkpen Join Connect" panose="03050602040000000000" pitchFamily="66" charset="0"/>
                <a:ea typeface="ISHALinkpen Join Connect" panose="03050602040000000000" pitchFamily="66" charset="0"/>
                <a:sym typeface="Calibri"/>
              </a:rPr>
              <a:t>Areas of Learning and Development</a:t>
            </a:r>
            <a:endParaRPr sz="3000" b="1" dirty="0">
              <a:latin typeface="ISHALinkpen Join Connect" panose="03050602040000000000" pitchFamily="66" charset="0"/>
              <a:ea typeface="ISHALinkpen Join Connect" panose="03050602040000000000" pitchFamily="66" charset="0"/>
              <a:sym typeface="Calibri"/>
            </a:endParaRPr>
          </a:p>
        </p:txBody>
      </p:sp>
      <p:sp>
        <p:nvSpPr>
          <p:cNvPr id="285" name="Google Shape;285;p13"/>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86" name="Google Shape;286;p13"/>
          <p:cNvSpPr txBox="1"/>
          <p:nvPr/>
        </p:nvSpPr>
        <p:spPr>
          <a:xfrm>
            <a:off x="107504" y="2384982"/>
            <a:ext cx="4608512" cy="3852330"/>
          </a:xfrm>
          <a:prstGeom prst="rect">
            <a:avLst/>
          </a:prstGeom>
          <a:noFill/>
          <a:ln>
            <a:noFill/>
          </a:ln>
        </p:spPr>
        <p:txBody>
          <a:bodyPr spcFirstLastPara="1" wrap="square" lIns="0" tIns="45700" rIns="0" bIns="45700" anchor="t" anchorCtr="0">
            <a:noAutofit/>
          </a:bodyPr>
          <a:lstStyle/>
          <a:p>
            <a:pPr marL="91440" marR="0" lvl="0" indent="-91440" algn="ctr" rtl="0">
              <a:lnSpc>
                <a:spcPct val="90000"/>
              </a:lnSpc>
              <a:spcBef>
                <a:spcPts val="0"/>
              </a:spcBef>
              <a:spcAft>
                <a:spcPts val="0"/>
              </a:spcAft>
              <a:buClr>
                <a:schemeClr val="accent1"/>
              </a:buClr>
              <a:buSzPts val="3200"/>
              <a:buFont typeface="Calibri"/>
              <a:buNone/>
            </a:pPr>
            <a:r>
              <a:rPr lang="en-GB" sz="3200" dirty="0">
                <a:solidFill>
                  <a:srgbClr val="3F3F3F"/>
                </a:solidFill>
                <a:latin typeface="Calibri"/>
                <a:ea typeface="Calibri"/>
                <a:cs typeface="Calibri"/>
                <a:sym typeface="Calibri"/>
              </a:rPr>
              <a:t> </a:t>
            </a:r>
            <a:r>
              <a:rPr lang="en-GB" sz="1800" b="1" dirty="0">
                <a:solidFill>
                  <a:srgbClr val="3F3F3F"/>
                </a:solidFill>
                <a:latin typeface="ISHALinkpen Join Connect" panose="03050602040000000000" pitchFamily="66" charset="0"/>
                <a:ea typeface="ISHALinkpen Join Connect" panose="03050602040000000000" pitchFamily="66" charset="0"/>
                <a:cs typeface="Calibri"/>
                <a:sym typeface="Calibri"/>
              </a:rPr>
              <a:t>The Prime Areas:</a:t>
            </a:r>
          </a:p>
          <a:p>
            <a:pPr marL="91440" marR="0" lvl="0" indent="-91440" algn="ctr" rtl="0">
              <a:lnSpc>
                <a:spcPct val="90000"/>
              </a:lnSpc>
              <a:spcBef>
                <a:spcPts val="0"/>
              </a:spcBef>
              <a:spcAft>
                <a:spcPts val="0"/>
              </a:spcAft>
              <a:buClr>
                <a:schemeClr val="accent1"/>
              </a:buClr>
              <a:buSzPts val="3200"/>
              <a:buFont typeface="Calibri"/>
              <a:buNone/>
            </a:pPr>
            <a:endParaRPr sz="18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400"/>
              </a:spcBef>
              <a:spcAft>
                <a:spcPts val="0"/>
              </a:spcAft>
              <a:buClr>
                <a:schemeClr val="accent1"/>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Communication and Language</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600"/>
              </a:spcBef>
              <a:spcAft>
                <a:spcPts val="0"/>
              </a:spcAft>
              <a:buClr>
                <a:schemeClr val="accent1"/>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Physical Development</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600"/>
              </a:spcBef>
              <a:spcAft>
                <a:spcPts val="0"/>
              </a:spcAft>
              <a:buClr>
                <a:schemeClr val="accent1"/>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Personal, Social and Emotional Development</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68579" algn="l" rtl="0">
              <a:lnSpc>
                <a:spcPct val="90000"/>
              </a:lnSpc>
              <a:spcBef>
                <a:spcPts val="600"/>
              </a:spcBef>
              <a:spcAft>
                <a:spcPts val="0"/>
              </a:spcAft>
              <a:buClr>
                <a:schemeClr val="accent1"/>
              </a:buClr>
              <a:buSzPts val="1800"/>
              <a:buFont typeface="Arial"/>
              <a:buNone/>
            </a:pPr>
            <a:endParaRPr sz="1800" b="0" i="0" u="none" strike="noStrike" cap="none" dirty="0">
              <a:solidFill>
                <a:schemeClr val="accent2"/>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ctr" rtl="0">
              <a:lnSpc>
                <a:spcPct val="90000"/>
              </a:lnSpc>
              <a:spcBef>
                <a:spcPts val="600"/>
              </a:spcBef>
              <a:spcAft>
                <a:spcPts val="0"/>
              </a:spcAft>
              <a:buClr>
                <a:schemeClr val="accent1"/>
              </a:buClr>
              <a:buSzPts val="1800"/>
              <a:buFont typeface="Calibri"/>
              <a:buNone/>
            </a:pPr>
            <a:r>
              <a:rPr lang="en-GB" sz="18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rPr>
              <a:t>These areas help your child to build the capacity to learn</a:t>
            </a:r>
            <a:r>
              <a:rPr lang="en-GB" sz="16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rPr>
              <a:t>.</a:t>
            </a:r>
            <a:endParaRPr sz="18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endParaRPr>
          </a:p>
          <a:p>
            <a:pPr marL="384048" marR="0" lvl="1" indent="-182880" algn="l" rtl="0">
              <a:lnSpc>
                <a:spcPct val="90000"/>
              </a:lnSpc>
              <a:spcBef>
                <a:spcPts val="600"/>
              </a:spcBef>
              <a:spcAft>
                <a:spcPts val="0"/>
              </a:spcAft>
              <a:buClr>
                <a:schemeClr val="accent1"/>
              </a:buClr>
              <a:buSzPts val="1600"/>
              <a:buFont typeface="Calibri"/>
              <a:buNone/>
            </a:pPr>
            <a:endParaRPr sz="1600" b="0" i="0" u="none" strike="noStrike" cap="none" dirty="0">
              <a:solidFill>
                <a:srgbClr val="3F3F3F"/>
              </a:solidFill>
              <a:latin typeface="Calibri"/>
              <a:ea typeface="Calibri"/>
              <a:cs typeface="Calibri"/>
              <a:sym typeface="Calibri"/>
            </a:endParaRPr>
          </a:p>
          <a:p>
            <a:pPr marL="91440" marR="0" lvl="0" indent="0" algn="l" rtl="0">
              <a:lnSpc>
                <a:spcPct val="90000"/>
              </a:lnSpc>
              <a:spcBef>
                <a:spcPts val="1600"/>
              </a:spcBef>
              <a:spcAft>
                <a:spcPts val="0"/>
              </a:spcAft>
              <a:buClr>
                <a:schemeClr val="accent1"/>
              </a:buClr>
              <a:buSzPts val="2000"/>
              <a:buFont typeface="Calibri"/>
              <a:buNone/>
            </a:pPr>
            <a:endParaRPr sz="2000" dirty="0">
              <a:solidFill>
                <a:srgbClr val="3F3F3F"/>
              </a:solidFill>
              <a:latin typeface="Calibri"/>
              <a:ea typeface="Calibri"/>
              <a:cs typeface="Calibri"/>
              <a:sym typeface="Calibri"/>
            </a:endParaRPr>
          </a:p>
        </p:txBody>
      </p:sp>
      <p:sp>
        <p:nvSpPr>
          <p:cNvPr id="287" name="Google Shape;287;p13"/>
          <p:cNvSpPr txBox="1"/>
          <p:nvPr/>
        </p:nvSpPr>
        <p:spPr>
          <a:xfrm>
            <a:off x="4716016" y="2513015"/>
            <a:ext cx="4032448" cy="3416279"/>
          </a:xfrm>
          <a:prstGeom prst="rect">
            <a:avLst/>
          </a:prstGeom>
          <a:noFill/>
          <a:ln>
            <a:noFill/>
          </a:ln>
        </p:spPr>
        <p:txBody>
          <a:bodyPr spcFirstLastPara="1" wrap="square" lIns="91425" tIns="45700" rIns="91425" bIns="45700" anchor="t" anchorCtr="0">
            <a:spAutoFit/>
          </a:bodyPr>
          <a:lstStyle/>
          <a:p>
            <a:pPr marL="457200" marR="0" lvl="1" indent="0" algn="ctr" rtl="0">
              <a:spcBef>
                <a:spcPts val="0"/>
              </a:spcBef>
              <a:spcAft>
                <a:spcPts val="0"/>
              </a:spcAft>
              <a:buClr>
                <a:srgbClr val="3F3F3F"/>
              </a:buClr>
              <a:buSzPts val="1800"/>
              <a:buFont typeface="Calibri"/>
              <a:buNone/>
            </a:pPr>
            <a:r>
              <a:rPr lang="en-GB" sz="18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The Specific Areas:</a:t>
            </a:r>
          </a:p>
          <a:p>
            <a:pPr marL="457200" marR="0" lvl="1" indent="0" algn="ctr" rtl="0">
              <a:spcBef>
                <a:spcPts val="0"/>
              </a:spcBef>
              <a:spcAft>
                <a:spcPts val="0"/>
              </a:spcAft>
              <a:buClr>
                <a:srgbClr val="3F3F3F"/>
              </a:buClr>
              <a:buSzPts val="1800"/>
              <a:buFont typeface="Calibri"/>
              <a:buNone/>
            </a:pP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Literacy</a:t>
            </a:r>
            <a:endParaRPr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Maths</a:t>
            </a:r>
            <a:endParaRPr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Understanding the World</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114300" algn="l" rtl="0">
              <a:spcBef>
                <a:spcPts val="0"/>
              </a:spcBef>
              <a:spcAft>
                <a:spcPts val="0"/>
              </a:spcAft>
              <a:buClr>
                <a:srgbClr val="3F3F3F"/>
              </a:buClr>
              <a:buSzPts val="1800"/>
              <a:buFont typeface="Arial"/>
              <a:buChar char="•"/>
            </a:pPr>
            <a:r>
              <a:rPr lang="en-GB"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Expressive Arts and Design</a:t>
            </a:r>
            <a:endParaRPr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457200" marR="0" lvl="1" indent="0" algn="l" rtl="0">
              <a:spcBef>
                <a:spcPts val="0"/>
              </a:spcBef>
              <a:spcAft>
                <a:spcPts val="0"/>
              </a:spcAft>
              <a:buClr>
                <a:schemeClr val="dk1"/>
              </a:buClr>
              <a:buSzPts val="1800"/>
              <a:buFont typeface="Arial"/>
              <a:buNone/>
            </a:pPr>
            <a:endParaRPr sz="18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201168" marR="0" lvl="1" indent="0" algn="ctr" rtl="0">
              <a:spcBef>
                <a:spcPts val="0"/>
              </a:spcBef>
              <a:spcAft>
                <a:spcPts val="0"/>
              </a:spcAft>
              <a:buClr>
                <a:schemeClr val="accent2"/>
              </a:buClr>
              <a:buSzPts val="1800"/>
              <a:buFont typeface="Calibri"/>
              <a:buNone/>
            </a:pPr>
            <a:r>
              <a:rPr lang="en-GB" sz="1800" b="0" i="0" u="none" strike="noStrike" cap="none" dirty="0">
                <a:solidFill>
                  <a:schemeClr val="accent6"/>
                </a:solidFill>
                <a:latin typeface="ISHALinkpen Join Connect" panose="03050602040000000000" pitchFamily="66" charset="0"/>
                <a:ea typeface="ISHALinkpen Join Connect" panose="03050602040000000000" pitchFamily="66" charset="0"/>
                <a:cs typeface="Calibri"/>
                <a:sym typeface="Calibri"/>
              </a:rPr>
              <a:t>It is through these that the Prime Areas are strengthened and applied</a:t>
            </a:r>
            <a:r>
              <a:rPr lang="en-GB" sz="1800" b="0" i="0" u="none" strike="noStrike" cap="none" dirty="0">
                <a:solidFill>
                  <a:schemeClr val="accent6"/>
                </a:solidFill>
                <a:latin typeface="Calibri"/>
                <a:ea typeface="Calibri"/>
                <a:cs typeface="Calibri"/>
                <a:sym typeface="Calibri"/>
              </a:rPr>
              <a:t>.</a:t>
            </a:r>
            <a:endParaRPr sz="1800" b="0" i="0" u="none" strike="noStrike" cap="none" dirty="0">
              <a:solidFill>
                <a:schemeClr val="accent6"/>
              </a:solidFill>
              <a:latin typeface="Calibri"/>
              <a:ea typeface="Calibri"/>
              <a:cs typeface="Calibri"/>
              <a:sym typeface="Calibri"/>
            </a:endParaRPr>
          </a:p>
        </p:txBody>
      </p:sp>
      <p:sp>
        <p:nvSpPr>
          <p:cNvPr id="290" name="Google Shape;290;p13"/>
          <p:cNvSpPr/>
          <p:nvPr/>
        </p:nvSpPr>
        <p:spPr>
          <a:xfrm>
            <a:off x="0" y="-43911"/>
            <a:ext cx="9144000" cy="116413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p:nvPr/>
        </p:nvSpPr>
        <p:spPr>
          <a:xfrm>
            <a:off x="0" y="26870"/>
            <a:ext cx="9144000" cy="1674900"/>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18" name="Google Shape;118;p1"/>
          <p:cNvSpPr txBox="1"/>
          <p:nvPr/>
        </p:nvSpPr>
        <p:spPr>
          <a:xfrm>
            <a:off x="135425" y="79126"/>
            <a:ext cx="9036600"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4A7B29"/>
              </a:buClr>
              <a:buSzPts val="4800"/>
              <a:buFont typeface="Calibri"/>
              <a:buNone/>
            </a:pPr>
            <a:r>
              <a:rPr lang="en-GB" sz="4800" b="1"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rPr>
              <a:t>Welcome to Lime Wood </a:t>
            </a:r>
          </a:p>
          <a:p>
            <a:pPr marL="0" marR="0" lvl="0" indent="0" algn="ctr" rtl="0">
              <a:spcBef>
                <a:spcPts val="0"/>
              </a:spcBef>
              <a:spcAft>
                <a:spcPts val="0"/>
              </a:spcAft>
              <a:buClr>
                <a:srgbClr val="4A7B29"/>
              </a:buClr>
              <a:buSzPts val="4800"/>
              <a:buFont typeface="Calibri"/>
              <a:buNone/>
            </a:pPr>
            <a:r>
              <a:rPr lang="en-GB" sz="4800" b="1"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rPr>
              <a:t>Primary School</a:t>
            </a:r>
            <a:endParaRPr sz="1800" b="0" i="0" u="none" strike="noStrike" cap="none" dirty="0">
              <a:solidFill>
                <a:schemeClr val="lt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3" name="Picture 2" descr="A picture containing grass, plant, green, cartoon&#10;&#10;Description automatically generated">
            <a:extLst>
              <a:ext uri="{FF2B5EF4-FFF2-40B4-BE49-F238E27FC236}">
                <a16:creationId xmlns:a16="http://schemas.microsoft.com/office/drawing/2014/main" id="{EED71823-B42D-D4A4-6751-0802919CADB6}"/>
              </a:ext>
            </a:extLst>
          </p:cNvPr>
          <p:cNvPicPr>
            <a:picLocks noChangeAspect="1"/>
          </p:cNvPicPr>
          <p:nvPr/>
        </p:nvPicPr>
        <p:blipFill>
          <a:blip r:embed="rId3"/>
          <a:stretch>
            <a:fillRect/>
          </a:stretch>
        </p:blipFill>
        <p:spPr>
          <a:xfrm rot="4577524">
            <a:off x="294587" y="2544647"/>
            <a:ext cx="2785621" cy="2089216"/>
          </a:xfrm>
          <a:prstGeom prst="rect">
            <a:avLst/>
          </a:prstGeom>
        </p:spPr>
      </p:pic>
      <p:pic>
        <p:nvPicPr>
          <p:cNvPr id="5" name="Picture 4" descr="A snake painted on the pavement&#10;&#10;Description automatically generated with low confidence">
            <a:extLst>
              <a:ext uri="{FF2B5EF4-FFF2-40B4-BE49-F238E27FC236}">
                <a16:creationId xmlns:a16="http://schemas.microsoft.com/office/drawing/2014/main" id="{BB64DCE3-0905-6D85-8834-29FFB2CC6223}"/>
              </a:ext>
            </a:extLst>
          </p:cNvPr>
          <p:cNvPicPr>
            <a:picLocks noChangeAspect="1"/>
          </p:cNvPicPr>
          <p:nvPr/>
        </p:nvPicPr>
        <p:blipFill>
          <a:blip r:embed="rId4"/>
          <a:stretch>
            <a:fillRect/>
          </a:stretch>
        </p:blipFill>
        <p:spPr>
          <a:xfrm rot="5400000">
            <a:off x="2089216" y="4417046"/>
            <a:ext cx="2531097" cy="1898323"/>
          </a:xfrm>
          <a:prstGeom prst="rect">
            <a:avLst/>
          </a:prstGeom>
        </p:spPr>
      </p:pic>
      <p:pic>
        <p:nvPicPr>
          <p:cNvPr id="7" name="Picture 6" descr="A road with a stop sign on the ground&#10;&#10;Description automatically generated with low confidence">
            <a:extLst>
              <a:ext uri="{FF2B5EF4-FFF2-40B4-BE49-F238E27FC236}">
                <a16:creationId xmlns:a16="http://schemas.microsoft.com/office/drawing/2014/main" id="{EDC29233-12CE-42FA-D9EC-CA0B60DB66F4}"/>
              </a:ext>
            </a:extLst>
          </p:cNvPr>
          <p:cNvPicPr>
            <a:picLocks noChangeAspect="1"/>
          </p:cNvPicPr>
          <p:nvPr/>
        </p:nvPicPr>
        <p:blipFill>
          <a:blip r:embed="rId5"/>
          <a:stretch>
            <a:fillRect/>
          </a:stretch>
        </p:blipFill>
        <p:spPr>
          <a:xfrm rot="5400000">
            <a:off x="3540014" y="2505651"/>
            <a:ext cx="2662287" cy="1996715"/>
          </a:xfrm>
          <a:prstGeom prst="rect">
            <a:avLst/>
          </a:prstGeom>
        </p:spPr>
      </p:pic>
      <p:pic>
        <p:nvPicPr>
          <p:cNvPr id="9" name="Picture 8" descr="A picture containing grass, playground, outdoor, plant&#10;&#10;Description automatically generated">
            <a:extLst>
              <a:ext uri="{FF2B5EF4-FFF2-40B4-BE49-F238E27FC236}">
                <a16:creationId xmlns:a16="http://schemas.microsoft.com/office/drawing/2014/main" id="{A52B3E19-8799-E6B5-92D1-7DF8DE0671AC}"/>
              </a:ext>
            </a:extLst>
          </p:cNvPr>
          <p:cNvPicPr>
            <a:picLocks noChangeAspect="1"/>
          </p:cNvPicPr>
          <p:nvPr/>
        </p:nvPicPr>
        <p:blipFill>
          <a:blip r:embed="rId6"/>
          <a:stretch>
            <a:fillRect/>
          </a:stretch>
        </p:blipFill>
        <p:spPr>
          <a:xfrm rot="5869161">
            <a:off x="4769891" y="4972163"/>
            <a:ext cx="1674900" cy="1256175"/>
          </a:xfrm>
          <a:prstGeom prst="rect">
            <a:avLst/>
          </a:prstGeom>
        </p:spPr>
      </p:pic>
      <p:pic>
        <p:nvPicPr>
          <p:cNvPr id="11" name="Picture 10" descr="A picture containing building, art&#10;&#10;Description automatically generated">
            <a:extLst>
              <a:ext uri="{FF2B5EF4-FFF2-40B4-BE49-F238E27FC236}">
                <a16:creationId xmlns:a16="http://schemas.microsoft.com/office/drawing/2014/main" id="{13D77159-03B7-7944-DE1E-98A9BC53EDCC}"/>
              </a:ext>
            </a:extLst>
          </p:cNvPr>
          <p:cNvPicPr>
            <a:picLocks noChangeAspect="1"/>
          </p:cNvPicPr>
          <p:nvPr/>
        </p:nvPicPr>
        <p:blipFill>
          <a:blip r:embed="rId7"/>
          <a:stretch>
            <a:fillRect/>
          </a:stretch>
        </p:blipFill>
        <p:spPr>
          <a:xfrm rot="5861955">
            <a:off x="6351083" y="3041305"/>
            <a:ext cx="2333612" cy="17502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p13"/>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290" name="Google Shape;290;p13"/>
          <p:cNvSpPr/>
          <p:nvPr/>
        </p:nvSpPr>
        <p:spPr>
          <a:xfrm>
            <a:off x="0" y="-43912"/>
            <a:ext cx="9144000" cy="111811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1B59195-7331-2B97-53C4-A20EBDB1175E}"/>
              </a:ext>
            </a:extLst>
          </p:cNvPr>
          <p:cNvPicPr>
            <a:picLocks noChangeAspect="1"/>
          </p:cNvPicPr>
          <p:nvPr/>
        </p:nvPicPr>
        <p:blipFill>
          <a:blip r:embed="rId3"/>
          <a:stretch>
            <a:fillRect/>
          </a:stretch>
        </p:blipFill>
        <p:spPr>
          <a:xfrm>
            <a:off x="342196" y="1369474"/>
            <a:ext cx="4229804" cy="4709472"/>
          </a:xfrm>
          <a:prstGeom prst="rect">
            <a:avLst/>
          </a:prstGeom>
        </p:spPr>
      </p:pic>
      <p:pic>
        <p:nvPicPr>
          <p:cNvPr id="3" name="Picture 2">
            <a:extLst>
              <a:ext uri="{FF2B5EF4-FFF2-40B4-BE49-F238E27FC236}">
                <a16:creationId xmlns:a16="http://schemas.microsoft.com/office/drawing/2014/main" id="{EEFE8A18-17CE-9372-8275-A41545B6C032}"/>
              </a:ext>
            </a:extLst>
          </p:cNvPr>
          <p:cNvPicPr>
            <a:picLocks noChangeAspect="1"/>
          </p:cNvPicPr>
          <p:nvPr/>
        </p:nvPicPr>
        <p:blipFill>
          <a:blip r:embed="rId4"/>
          <a:stretch>
            <a:fillRect/>
          </a:stretch>
        </p:blipFill>
        <p:spPr>
          <a:xfrm>
            <a:off x="4724452" y="1340353"/>
            <a:ext cx="4227740" cy="4738593"/>
          </a:xfrm>
          <a:prstGeom prst="rect">
            <a:avLst/>
          </a:prstGeom>
        </p:spPr>
      </p:pic>
    </p:spTree>
    <p:extLst>
      <p:ext uri="{BB962C8B-B14F-4D97-AF65-F5344CB8AC3E}">
        <p14:creationId xmlns:p14="http://schemas.microsoft.com/office/powerpoint/2010/main" val="1387069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0"/>
          <p:cNvSpPr txBox="1">
            <a:spLocks noGrp="1"/>
          </p:cNvSpPr>
          <p:nvPr>
            <p:ph type="title"/>
          </p:nvPr>
        </p:nvSpPr>
        <p:spPr>
          <a:xfrm>
            <a:off x="537328" y="413765"/>
            <a:ext cx="894568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dirty="0">
                <a:latin typeface="ISHALinkpen Join Connect" panose="03050602040000000000" pitchFamily="66" charset="0"/>
                <a:ea typeface="ISHALinkpen Join Connect" panose="03050602040000000000" pitchFamily="66" charset="0"/>
                <a:sym typeface="Calibri"/>
              </a:rPr>
              <a:t>How will your child learn?</a:t>
            </a:r>
            <a:endParaRPr dirty="0">
              <a:latin typeface="ISHALinkpen Join Connect" panose="03050602040000000000" pitchFamily="66" charset="0"/>
              <a:ea typeface="ISHALinkpen Join Connect" panose="03050602040000000000" pitchFamily="66" charset="0"/>
            </a:endParaRPr>
          </a:p>
        </p:txBody>
      </p:sp>
      <p:sp>
        <p:nvSpPr>
          <p:cNvPr id="411" name="Google Shape;411;p50"/>
          <p:cNvSpPr txBox="1">
            <a:spLocks noGrp="1"/>
          </p:cNvSpPr>
          <p:nvPr>
            <p:ph type="body" idx="1"/>
          </p:nvPr>
        </p:nvSpPr>
        <p:spPr>
          <a:xfrm>
            <a:off x="173038" y="2055815"/>
            <a:ext cx="8527902" cy="4525963"/>
          </a:xfrm>
          <a:prstGeom prst="rect">
            <a:avLst/>
          </a:prstGeom>
          <a:noFill/>
          <a:ln>
            <a:noFill/>
          </a:ln>
        </p:spPr>
        <p:txBody>
          <a:bodyPr spcFirstLastPara="1" wrap="square" lIns="91425" tIns="45700" rIns="91425" bIns="45700" anchor="t" anchorCtr="0">
            <a:normAutofit/>
          </a:bodyPr>
          <a:lstStyle/>
          <a:p>
            <a:pPr marL="64009" lvl="0" indent="0" algn="l" rtl="0">
              <a:lnSpc>
                <a:spcPct val="90000"/>
              </a:lnSpc>
              <a:spcBef>
                <a:spcPts val="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We teach using topics as well as using the children’s interests as a vehicle for learning.</a:t>
            </a:r>
            <a:endParaRPr dirty="0">
              <a:latin typeface="ISHALinkpen Join Connect" panose="03050602040000000000" pitchFamily="66" charset="0"/>
              <a:ea typeface="ISHALinkpen Join Connect" panose="03050602040000000000" pitchFamily="66" charset="0"/>
            </a:endParaRPr>
          </a:p>
          <a:p>
            <a:pPr marL="216409" indent="0">
              <a:buSzPts val="2400"/>
              <a:buNone/>
            </a:pPr>
            <a:endParaRPr sz="24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Each morning  the children will be taught phonics and literacy and in the </a:t>
            </a:r>
            <a:r>
              <a:rPr lang="en-GB" sz="2400">
                <a:latin typeface="ISHALinkpen Join Connect" panose="03050602040000000000" pitchFamily="66" charset="0"/>
                <a:ea typeface="ISHALinkpen Join Connect" panose="03050602040000000000" pitchFamily="66" charset="0"/>
              </a:rPr>
              <a:t>afternoon maths/</a:t>
            </a:r>
            <a:r>
              <a:rPr lang="en-GB" sz="2400" dirty="0">
                <a:latin typeface="ISHALinkpen Join Connect" panose="03050602040000000000" pitchFamily="66" charset="0"/>
                <a:ea typeface="ISHALinkpen Join Connect" panose="03050602040000000000" pitchFamily="66" charset="0"/>
              </a:rPr>
              <a:t>t</a:t>
            </a:r>
            <a:r>
              <a:rPr lang="en-GB" sz="2400">
                <a:latin typeface="ISHALinkpen Join Connect" panose="03050602040000000000" pitchFamily="66" charset="0"/>
                <a:ea typeface="ISHALinkpen Join Connect" panose="03050602040000000000" pitchFamily="66" charset="0"/>
              </a:rPr>
              <a:t>opic</a:t>
            </a:r>
            <a:r>
              <a:rPr lang="en-GB" sz="2400" dirty="0">
                <a:latin typeface="ISHALinkpen Join Connect" panose="03050602040000000000" pitchFamily="66" charset="0"/>
                <a:ea typeface="ISHALinkpen Join Connect" panose="03050602040000000000" pitchFamily="66" charset="0"/>
              </a:rPr>
              <a:t>. </a:t>
            </a:r>
            <a:endParaRPr dirty="0">
              <a:latin typeface="ISHALinkpen Join Connect" panose="03050602040000000000" pitchFamily="66" charset="0"/>
              <a:ea typeface="ISHALinkpen Join Connect" panose="03050602040000000000" pitchFamily="66" charset="0"/>
            </a:endParaRPr>
          </a:p>
          <a:p>
            <a:pPr marL="64008" indent="0">
              <a:buSzPts val="2400"/>
              <a:buNone/>
            </a:pPr>
            <a:endParaRPr sz="24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Children will follow the EYFS curriculum </a:t>
            </a:r>
            <a:endParaRPr dirty="0">
              <a:latin typeface="ISHALinkpen Join Connect" panose="03050602040000000000" pitchFamily="66" charset="0"/>
              <a:ea typeface="ISHALinkpen Join Connect" panose="03050602040000000000" pitchFamily="66" charset="0"/>
            </a:endParaRPr>
          </a:p>
        </p:txBody>
      </p:sp>
      <p:sp>
        <p:nvSpPr>
          <p:cNvPr id="413" name="Google Shape;413;p50"/>
          <p:cNvSpPr/>
          <p:nvPr/>
        </p:nvSpPr>
        <p:spPr>
          <a:xfrm>
            <a:off x="0" y="0"/>
            <a:ext cx="9144000" cy="152714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a:spLocks noGrp="1"/>
          </p:cNvSpPr>
          <p:nvPr>
            <p:ph type="title"/>
          </p:nvPr>
        </p:nvSpPr>
        <p:spPr>
          <a:xfrm>
            <a:off x="886120" y="485775"/>
            <a:ext cx="8988083" cy="1143000"/>
          </a:xfrm>
          <a:prstGeom prst="rect">
            <a:avLst/>
          </a:prstGeom>
          <a:noFill/>
          <a:ln>
            <a:noFill/>
          </a:ln>
        </p:spPr>
        <p:txBody>
          <a:bodyPr spcFirstLastPara="1" wrap="square" lIns="91425" tIns="45700" rIns="91425" bIns="45700" anchor="ctr" anchorCtr="0">
            <a:noAutofit/>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How do we know your child’s capabilities?</a:t>
            </a:r>
            <a:endParaRPr dirty="0">
              <a:latin typeface="ISHALinkpen Join Connect" panose="03050602040000000000" pitchFamily="66" charset="0"/>
              <a:ea typeface="ISHALinkpen Join Connect" panose="03050602040000000000" pitchFamily="66" charset="0"/>
            </a:endParaRPr>
          </a:p>
        </p:txBody>
      </p:sp>
      <p:sp>
        <p:nvSpPr>
          <p:cNvPr id="420" name="Google Shape;420;p51"/>
          <p:cNvSpPr txBox="1">
            <a:spLocks noGrp="1"/>
          </p:cNvSpPr>
          <p:nvPr>
            <p:ph type="body" idx="1"/>
          </p:nvPr>
        </p:nvSpPr>
        <p:spPr>
          <a:xfrm>
            <a:off x="490194" y="2005081"/>
            <a:ext cx="4500600" cy="5013300"/>
          </a:xfrm>
          <a:prstGeom prst="rect">
            <a:avLst/>
          </a:prstGeom>
          <a:noFill/>
          <a:ln>
            <a:noFill/>
          </a:ln>
        </p:spPr>
        <p:txBody>
          <a:bodyPr spcFirstLastPara="1" wrap="square" lIns="91425" tIns="45700" rIns="91425" bIns="45700" anchor="t" anchorCtr="0">
            <a:normAutofit lnSpcReduction="10000"/>
          </a:bodyPr>
          <a:lstStyle/>
          <a:p>
            <a:pPr marL="171450" lvl="0" indent="-177800" algn="l" rtl="0">
              <a:lnSpc>
                <a:spcPct val="90000"/>
              </a:lnSpc>
              <a:spcBef>
                <a:spcPts val="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Observing children playing </a:t>
            </a:r>
          </a:p>
          <a:p>
            <a:pPr marL="171450" lvl="0" indent="-177800" algn="l" rtl="0">
              <a:lnSpc>
                <a:spcPct val="90000"/>
              </a:lnSpc>
              <a:spcBef>
                <a:spcPts val="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Small group activities</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Talking and questioning</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Class/group discussion</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Communication with parents/carers</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On-going/termly assessment</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Showbie</a:t>
            </a:r>
          </a:p>
          <a:p>
            <a:pPr marL="171450" lvl="0" indent="-177800" algn="l" rtl="0">
              <a:lnSpc>
                <a:spcPct val="90000"/>
              </a:lnSpc>
              <a:spcBef>
                <a:spcPts val="750"/>
              </a:spcBef>
              <a:spcAft>
                <a:spcPts val="0"/>
              </a:spcAft>
              <a:buClr>
                <a:schemeClr val="dk1"/>
              </a:buClr>
              <a:buSzPts val="2800"/>
              <a:buFont typeface="Calibri"/>
              <a:buChar char="•"/>
            </a:pPr>
            <a:endParaRPr sz="1700" dirty="0">
              <a:latin typeface="ISHALinkpen Join Connect" panose="03050602040000000000" pitchFamily="66" charset="0"/>
              <a:ea typeface="ISHALinkpen Join Connect" panose="03050602040000000000" pitchFamily="66" charset="0"/>
            </a:endParaRPr>
          </a:p>
          <a:p>
            <a:pPr marL="171450" lvl="0" indent="-177800" algn="l" rtl="0">
              <a:lnSpc>
                <a:spcPct val="90000"/>
              </a:lnSpc>
              <a:spcBef>
                <a:spcPts val="750"/>
              </a:spcBef>
              <a:spcAft>
                <a:spcPts val="0"/>
              </a:spcAft>
              <a:buClr>
                <a:schemeClr val="dk1"/>
              </a:buClr>
              <a:buSzPts val="2800"/>
              <a:buFont typeface="Calibri"/>
              <a:buChar char="•"/>
            </a:pPr>
            <a:r>
              <a:rPr lang="en-GB" sz="1700" dirty="0">
                <a:latin typeface="ISHALinkpen Join Connect" panose="03050602040000000000" pitchFamily="66" charset="0"/>
                <a:ea typeface="ISHALinkpen Join Connect" panose="03050602040000000000" pitchFamily="66" charset="0"/>
              </a:rPr>
              <a:t>Floor Books</a:t>
            </a:r>
            <a:endParaRPr sz="1700" dirty="0">
              <a:latin typeface="ISHALinkpen Join Connect" panose="03050602040000000000" pitchFamily="66" charset="0"/>
              <a:ea typeface="ISHALinkpen Join Connect" panose="03050602040000000000" pitchFamily="66" charset="0"/>
            </a:endParaRPr>
          </a:p>
          <a:p>
            <a:pPr marL="171450" lvl="0" indent="-171450" algn="l" rtl="0">
              <a:lnSpc>
                <a:spcPct val="90000"/>
              </a:lnSpc>
              <a:spcBef>
                <a:spcPts val="750"/>
              </a:spcBef>
              <a:spcAft>
                <a:spcPts val="0"/>
              </a:spcAft>
              <a:buClr>
                <a:schemeClr val="dk1"/>
              </a:buClr>
              <a:buSzPts val="2800"/>
              <a:buFont typeface="Calibri"/>
              <a:buNone/>
            </a:pPr>
            <a:endParaRPr sz="2800" dirty="0"/>
          </a:p>
        </p:txBody>
      </p:sp>
      <p:sp>
        <p:nvSpPr>
          <p:cNvPr id="422" name="Google Shape;422;p51"/>
          <p:cNvSpPr/>
          <p:nvPr/>
        </p:nvSpPr>
        <p:spPr>
          <a:xfrm>
            <a:off x="11113" y="12822"/>
            <a:ext cx="9144000" cy="1832001"/>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 name="Google Shape;423;p51"/>
          <p:cNvPicPr preferRelativeResize="0"/>
          <p:nvPr/>
        </p:nvPicPr>
        <p:blipFill>
          <a:blip r:embed="rId3">
            <a:alphaModFix amt="34000"/>
          </a:blip>
          <a:stretch>
            <a:fillRect/>
          </a:stretch>
        </p:blipFill>
        <p:spPr>
          <a:xfrm rot="2217671">
            <a:off x="5721547" y="3402649"/>
            <a:ext cx="2725311" cy="20463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2"/>
          <p:cNvSpPr txBox="1">
            <a:spLocks noGrp="1"/>
          </p:cNvSpPr>
          <p:nvPr>
            <p:ph type="title"/>
          </p:nvPr>
        </p:nvSpPr>
        <p:spPr>
          <a:xfrm>
            <a:off x="457200" y="497015"/>
            <a:ext cx="8229600" cy="1143000"/>
          </a:xfrm>
          <a:prstGeom prst="rect">
            <a:avLst/>
          </a:prstGeom>
          <a:noFill/>
          <a:ln>
            <a:noFill/>
          </a:ln>
        </p:spPr>
        <p:txBody>
          <a:bodyPr spcFirstLastPara="1" wrap="square" lIns="91425" tIns="45700" rIns="91425" bIns="45700" anchor="ctr" anchorCtr="0">
            <a:normAutofit fontScale="90000"/>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Beginning of the school day</a:t>
            </a:r>
            <a:endParaRPr dirty="0">
              <a:latin typeface="ISHALinkpen Join Connect" panose="03050602040000000000" pitchFamily="66" charset="0"/>
              <a:ea typeface="ISHALinkpen Join Connect" panose="03050602040000000000" pitchFamily="66" charset="0"/>
            </a:endParaRPr>
          </a:p>
        </p:txBody>
      </p:sp>
      <p:sp>
        <p:nvSpPr>
          <p:cNvPr id="429" name="Google Shape;429;p52"/>
          <p:cNvSpPr txBox="1">
            <a:spLocks noGrp="1"/>
          </p:cNvSpPr>
          <p:nvPr>
            <p:ph type="body" idx="1"/>
          </p:nvPr>
        </p:nvSpPr>
        <p:spPr>
          <a:xfrm>
            <a:off x="193249" y="1640016"/>
            <a:ext cx="8757501" cy="4902828"/>
          </a:xfrm>
          <a:prstGeom prst="rect">
            <a:avLst/>
          </a:prstGeom>
          <a:noFill/>
          <a:ln>
            <a:noFill/>
          </a:ln>
        </p:spPr>
        <p:txBody>
          <a:bodyPr spcFirstLastPara="1" wrap="square" lIns="91425" tIns="45700" rIns="91425" bIns="45700" anchor="t" anchorCtr="0">
            <a:normAutofit/>
          </a:bodyPr>
          <a:lstStyle/>
          <a:p>
            <a:pPr marL="0" indent="0">
              <a:buSzPts val="2000"/>
              <a:buNone/>
            </a:pPr>
            <a:endParaRPr sz="20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Children will enter their classroom independently and be supported to put their belongings away.</a:t>
            </a:r>
            <a:endParaRPr dirty="0">
              <a:latin typeface="ISHALinkpen Join Connect" panose="03050602040000000000" pitchFamily="66" charset="0"/>
              <a:ea typeface="ISHALinkpen Join Connect" panose="03050602040000000000" pitchFamily="66" charset="0"/>
            </a:endParaRPr>
          </a:p>
          <a:p>
            <a:pPr marL="191009" indent="0">
              <a:buSzPts val="2000"/>
              <a:buNone/>
            </a:pPr>
            <a:endParaRPr sz="20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They will be greeted with different activities to settle them that will engage their interest.</a:t>
            </a:r>
            <a:endParaRPr dirty="0">
              <a:latin typeface="ISHALinkpen Join Connect" panose="03050602040000000000" pitchFamily="66" charset="0"/>
              <a:ea typeface="ISHALinkpen Join Connect" panose="03050602040000000000" pitchFamily="66" charset="0"/>
            </a:endParaRPr>
          </a:p>
          <a:p>
            <a:pPr marL="0" indent="0">
              <a:buSzPts val="2000"/>
              <a:buNone/>
            </a:pPr>
            <a:endParaRPr sz="2000" dirty="0">
              <a:latin typeface="ISHALinkpen Join Connect" panose="03050602040000000000" pitchFamily="66" charset="0"/>
              <a:ea typeface="ISHALinkpen Join Connect" panose="03050602040000000000" pitchFamily="66" charset="0"/>
            </a:endParaRPr>
          </a:p>
          <a:p>
            <a:pPr marL="64009" lvl="0" indent="0" algn="l" rtl="0">
              <a:lnSpc>
                <a:spcPct val="90000"/>
              </a:lnSpc>
              <a:spcBef>
                <a:spcPts val="750"/>
              </a:spcBef>
              <a:spcAft>
                <a:spcPts val="0"/>
              </a:spcAft>
              <a:buClr>
                <a:schemeClr val="dk1"/>
              </a:buClr>
              <a:buSzPts val="2000"/>
              <a:buNone/>
            </a:pPr>
            <a:r>
              <a:rPr lang="en-GB" sz="2000" dirty="0">
                <a:latin typeface="ISHALinkpen Join Connect" panose="03050602040000000000" pitchFamily="66" charset="0"/>
                <a:ea typeface="ISHALinkpen Join Connect" panose="03050602040000000000" pitchFamily="66" charset="0"/>
              </a:rPr>
              <a:t>If there are </a:t>
            </a:r>
            <a:r>
              <a:rPr lang="en-GB" sz="2000" b="1" u="sng" dirty="0">
                <a:latin typeface="ISHALinkpen Join Connect" panose="03050602040000000000" pitchFamily="66" charset="0"/>
                <a:ea typeface="ISHALinkpen Join Connect" panose="03050602040000000000" pitchFamily="66" charset="0"/>
              </a:rPr>
              <a:t>urgent</a:t>
            </a:r>
            <a:r>
              <a:rPr lang="en-GB" sz="2000" dirty="0">
                <a:latin typeface="ISHALinkpen Join Connect" panose="03050602040000000000" pitchFamily="66" charset="0"/>
                <a:ea typeface="ISHALinkpen Join Connect" panose="03050602040000000000" pitchFamily="66" charset="0"/>
              </a:rPr>
              <a:t> messages for your child’s teacher these can be passed on in the morning, however anything else we ask you to contact the office to book an appointment with the class teacher.</a:t>
            </a:r>
            <a:endParaRPr sz="2400" dirty="0">
              <a:latin typeface="ISHALinkpen Join Connect" panose="03050602040000000000" pitchFamily="66" charset="0"/>
              <a:ea typeface="ISHALinkpen Join Connect" panose="03050602040000000000" pitchFamily="66" charset="0"/>
            </a:endParaRPr>
          </a:p>
        </p:txBody>
      </p:sp>
      <p:sp>
        <p:nvSpPr>
          <p:cNvPr id="431" name="Google Shape;431;p52"/>
          <p:cNvSpPr/>
          <p:nvPr/>
        </p:nvSpPr>
        <p:spPr>
          <a:xfrm>
            <a:off x="0" y="0"/>
            <a:ext cx="9144000" cy="1451728"/>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3"/>
          <p:cNvSpPr txBox="1">
            <a:spLocks noGrp="1"/>
          </p:cNvSpPr>
          <p:nvPr>
            <p:ph type="title"/>
          </p:nvPr>
        </p:nvSpPr>
        <p:spPr>
          <a:xfrm>
            <a:off x="1253765" y="193750"/>
            <a:ext cx="7268066" cy="1143000"/>
          </a:xfrm>
          <a:prstGeom prst="rect">
            <a:avLst/>
          </a:prstGeom>
          <a:noFill/>
          <a:ln>
            <a:noFill/>
          </a:ln>
        </p:spPr>
        <p:txBody>
          <a:bodyPr spcFirstLastPara="1" wrap="square" lIns="91425" tIns="45700" rIns="91425" bIns="45700" anchor="ctr" anchorCtr="0">
            <a:normAutofit fontScale="90000"/>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Physical Development/PE</a:t>
            </a:r>
            <a:endParaRPr dirty="0">
              <a:latin typeface="ISHALinkpen Join Connect" panose="03050602040000000000" pitchFamily="66" charset="0"/>
              <a:ea typeface="ISHALinkpen Join Connect" panose="03050602040000000000" pitchFamily="66" charset="0"/>
            </a:endParaRPr>
          </a:p>
        </p:txBody>
      </p:sp>
      <p:sp>
        <p:nvSpPr>
          <p:cNvPr id="437" name="Google Shape;437;p53"/>
          <p:cNvSpPr txBox="1">
            <a:spLocks noGrp="1"/>
          </p:cNvSpPr>
          <p:nvPr>
            <p:ph type="body" idx="1"/>
          </p:nvPr>
        </p:nvSpPr>
        <p:spPr>
          <a:xfrm>
            <a:off x="141934" y="1604030"/>
            <a:ext cx="8596182" cy="4895850"/>
          </a:xfrm>
          <a:prstGeom prst="rect">
            <a:avLst/>
          </a:prstGeom>
          <a:noFill/>
          <a:ln>
            <a:noFill/>
          </a:ln>
        </p:spPr>
        <p:txBody>
          <a:bodyPr spcFirstLastPara="1" wrap="square" lIns="91425" tIns="45700" rIns="91425" bIns="45700" anchor="t" anchorCtr="0">
            <a:normAutofit/>
          </a:bodyPr>
          <a:lstStyle/>
          <a:p>
            <a:pPr marL="64008" lvl="0" indent="0" rtl="0">
              <a:lnSpc>
                <a:spcPct val="90000"/>
              </a:lnSpc>
              <a:spcBef>
                <a:spcPts val="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Indoor kit- black shorts/trousers and white polo shirt/t-shirt</a:t>
            </a:r>
            <a:endParaRPr dirty="0">
              <a:latin typeface="ISHALinkpen Join Connect" panose="03050602040000000000" pitchFamily="66" charset="0"/>
              <a:ea typeface="ISHALinkpen Join Connect" panose="03050602040000000000" pitchFamily="66" charset="0"/>
            </a:endParaRPr>
          </a:p>
          <a:p>
            <a:pPr marL="204978" indent="0">
              <a:buSzPct val="100000"/>
              <a:buNone/>
            </a:pPr>
            <a:endParaRPr sz="2400" dirty="0">
              <a:latin typeface="ISHALinkpen Join Connect" panose="03050602040000000000" pitchFamily="66" charset="0"/>
              <a:ea typeface="ISHALinkpen Join Connect" panose="03050602040000000000" pitchFamily="66" charset="0"/>
            </a:endParaRPr>
          </a:p>
          <a:p>
            <a:pPr marL="64008" lvl="0" indent="0" rtl="0">
              <a:lnSpc>
                <a:spcPct val="90000"/>
              </a:lnSpc>
              <a:spcBef>
                <a:spcPts val="75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Outdoor kit – black tracksuit, plimsolls- no brands/logos</a:t>
            </a:r>
            <a:endParaRPr dirty="0">
              <a:latin typeface="ISHALinkpen Join Connect" panose="03050602040000000000" pitchFamily="66" charset="0"/>
              <a:ea typeface="ISHALinkpen Join Connect" panose="03050602040000000000" pitchFamily="66" charset="0"/>
            </a:endParaRPr>
          </a:p>
          <a:p>
            <a:pPr marL="204978" indent="0">
              <a:buSzPct val="100000"/>
              <a:buNone/>
            </a:pPr>
            <a:endParaRPr sz="2400" dirty="0">
              <a:latin typeface="ISHALinkpen Join Connect" panose="03050602040000000000" pitchFamily="66" charset="0"/>
              <a:ea typeface="ISHALinkpen Join Connect" panose="03050602040000000000" pitchFamily="66" charset="0"/>
            </a:endParaRPr>
          </a:p>
          <a:p>
            <a:pPr marL="64008" lvl="0" indent="0" rtl="0">
              <a:lnSpc>
                <a:spcPct val="90000"/>
              </a:lnSpc>
              <a:spcBef>
                <a:spcPts val="75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No earrings/jewellery and hair must be tied up</a:t>
            </a:r>
            <a:endParaRPr dirty="0">
              <a:latin typeface="ISHALinkpen Join Connect" panose="03050602040000000000" pitchFamily="66" charset="0"/>
              <a:ea typeface="ISHALinkpen Join Connect" panose="03050602040000000000" pitchFamily="66" charset="0"/>
            </a:endParaRPr>
          </a:p>
          <a:p>
            <a:pPr marL="204978" indent="0">
              <a:buSzPct val="100000"/>
              <a:buNone/>
            </a:pPr>
            <a:endParaRPr sz="2400" dirty="0">
              <a:latin typeface="ISHALinkpen Join Connect" panose="03050602040000000000" pitchFamily="66" charset="0"/>
              <a:ea typeface="ISHALinkpen Join Connect" panose="03050602040000000000" pitchFamily="66" charset="0"/>
            </a:endParaRPr>
          </a:p>
          <a:p>
            <a:pPr marL="64008" lvl="0" indent="0" rtl="0">
              <a:lnSpc>
                <a:spcPct val="90000"/>
              </a:lnSpc>
              <a:spcBef>
                <a:spcPts val="75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Changing independently</a:t>
            </a:r>
            <a:endParaRPr dirty="0">
              <a:latin typeface="ISHALinkpen Join Connect" panose="03050602040000000000" pitchFamily="66" charset="0"/>
              <a:ea typeface="ISHALinkpen Join Connect" panose="03050602040000000000" pitchFamily="66" charset="0"/>
            </a:endParaRPr>
          </a:p>
          <a:p>
            <a:pPr marL="204978" indent="0">
              <a:buSzPct val="100000"/>
              <a:buNone/>
            </a:pPr>
            <a:endParaRPr sz="2400" dirty="0">
              <a:latin typeface="ISHALinkpen Join Connect" panose="03050602040000000000" pitchFamily="66" charset="0"/>
              <a:ea typeface="ISHALinkpen Join Connect" panose="03050602040000000000" pitchFamily="66" charset="0"/>
            </a:endParaRPr>
          </a:p>
          <a:p>
            <a:pPr marL="64008" lvl="0" indent="0" rtl="0">
              <a:lnSpc>
                <a:spcPct val="90000"/>
              </a:lnSpc>
              <a:spcBef>
                <a:spcPts val="750"/>
              </a:spcBef>
              <a:spcAft>
                <a:spcPts val="0"/>
              </a:spcAft>
              <a:buClr>
                <a:schemeClr val="dk1"/>
              </a:buClr>
              <a:buSzPct val="100000"/>
              <a:buNone/>
            </a:pPr>
            <a:r>
              <a:rPr lang="en-GB" sz="2400" dirty="0">
                <a:latin typeface="ISHALinkpen Join Connect" panose="03050602040000000000" pitchFamily="66" charset="0"/>
                <a:ea typeface="ISHALinkpen Join Connect" panose="03050602040000000000" pitchFamily="66" charset="0"/>
              </a:rPr>
              <a:t>Label everything</a:t>
            </a:r>
            <a:endParaRPr dirty="0">
              <a:latin typeface="ISHALinkpen Join Connect" panose="03050602040000000000" pitchFamily="66" charset="0"/>
              <a:ea typeface="ISHALinkpen Join Connect" panose="03050602040000000000" pitchFamily="66" charset="0"/>
            </a:endParaRPr>
          </a:p>
          <a:p>
            <a:pPr marL="448056" lvl="0" indent="-243078" algn="l" rtl="0">
              <a:lnSpc>
                <a:spcPct val="90000"/>
              </a:lnSpc>
              <a:spcBef>
                <a:spcPts val="750"/>
              </a:spcBef>
              <a:spcAft>
                <a:spcPts val="0"/>
              </a:spcAft>
              <a:buClr>
                <a:schemeClr val="dk1"/>
              </a:buClr>
              <a:buSzPct val="100000"/>
              <a:buFont typeface="Noto Sans Symbols"/>
              <a:buNone/>
            </a:pPr>
            <a:endParaRPr sz="2400" dirty="0"/>
          </a:p>
        </p:txBody>
      </p:sp>
      <p:sp>
        <p:nvSpPr>
          <p:cNvPr id="439" name="Google Shape;439;p53"/>
          <p:cNvSpPr/>
          <p:nvPr/>
        </p:nvSpPr>
        <p:spPr>
          <a:xfrm>
            <a:off x="0" y="0"/>
            <a:ext cx="9144000" cy="114300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3"/>
          <p:cNvSpPr txBox="1">
            <a:spLocks noGrp="1"/>
          </p:cNvSpPr>
          <p:nvPr>
            <p:ph type="title"/>
          </p:nvPr>
        </p:nvSpPr>
        <p:spPr>
          <a:xfrm>
            <a:off x="1253765" y="193750"/>
            <a:ext cx="7268066" cy="1143000"/>
          </a:xfrm>
          <a:prstGeom prst="rect">
            <a:avLst/>
          </a:prstGeom>
          <a:noFill/>
          <a:ln>
            <a:noFill/>
          </a:ln>
        </p:spPr>
        <p:txBody>
          <a:bodyPr spcFirstLastPara="1" wrap="square" lIns="91425" tIns="45700" rIns="91425" bIns="45700" anchor="ctr" anchorCtr="0">
            <a:normAutofit/>
          </a:bodyPr>
          <a:lstStyle/>
          <a:p>
            <a:pPr marL="484632" lvl="0" indent="0" algn="l" rtl="0">
              <a:lnSpc>
                <a:spcPct val="90000"/>
              </a:lnSpc>
              <a:spcBef>
                <a:spcPts val="0"/>
              </a:spcBef>
              <a:spcAft>
                <a:spcPts val="0"/>
              </a:spcAft>
              <a:buClr>
                <a:schemeClr val="dk1"/>
              </a:buClr>
              <a:buSzPts val="4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School Uniform </a:t>
            </a:r>
            <a:endParaRPr dirty="0">
              <a:latin typeface="ISHALinkpen Join Connect" panose="03050602040000000000" pitchFamily="66" charset="0"/>
              <a:ea typeface="ISHALinkpen Join Connect" panose="03050602040000000000" pitchFamily="66" charset="0"/>
            </a:endParaRPr>
          </a:p>
        </p:txBody>
      </p:sp>
      <p:sp>
        <p:nvSpPr>
          <p:cNvPr id="439" name="Google Shape;439;p53"/>
          <p:cNvSpPr/>
          <p:nvPr/>
        </p:nvSpPr>
        <p:spPr>
          <a:xfrm>
            <a:off x="0" y="0"/>
            <a:ext cx="9144000" cy="1225118"/>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32AA2B8A-3C72-89AA-8565-33E98AA36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409700"/>
            <a:ext cx="5715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223E02-1B5C-D499-9794-B76239ACD6F9}"/>
              </a:ext>
            </a:extLst>
          </p:cNvPr>
          <p:cNvSpPr txBox="1"/>
          <p:nvPr/>
        </p:nvSpPr>
        <p:spPr>
          <a:xfrm>
            <a:off x="346230" y="5894773"/>
            <a:ext cx="2752078" cy="738664"/>
          </a:xfrm>
          <a:prstGeom prst="rect">
            <a:avLst/>
          </a:prstGeom>
          <a:noFill/>
        </p:spPr>
        <p:txBody>
          <a:bodyPr wrap="square" rtlCol="0">
            <a:spAutoFit/>
          </a:bodyPr>
          <a:lstStyle/>
          <a:p>
            <a:r>
              <a:rPr lang="en-GB" dirty="0">
                <a:latin typeface="ISHALinkpen Join" panose="03050602040000000000" pitchFamily="66" charset="0"/>
                <a:ea typeface="ISHALinkpen Join" panose="03050602040000000000" pitchFamily="66" charset="0"/>
              </a:rPr>
              <a:t>Preferably Velcro fastenings on shoes and plimsolls</a:t>
            </a:r>
            <a:r>
              <a:rPr lang="en-GB" dirty="0"/>
              <a:t>!</a:t>
            </a:r>
          </a:p>
        </p:txBody>
      </p:sp>
    </p:spTree>
    <p:extLst>
      <p:ext uri="{BB962C8B-B14F-4D97-AF65-F5344CB8AC3E}">
        <p14:creationId xmlns:p14="http://schemas.microsoft.com/office/powerpoint/2010/main" val="2621072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0"/>
          <p:cNvSpPr txBox="1">
            <a:spLocks noGrp="1"/>
          </p:cNvSpPr>
          <p:nvPr>
            <p:ph type="title"/>
          </p:nvPr>
        </p:nvSpPr>
        <p:spPr>
          <a:xfrm>
            <a:off x="683568" y="260648"/>
            <a:ext cx="75438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6000"/>
              <a:buFont typeface="Calibri"/>
              <a:buNone/>
            </a:pPr>
            <a:r>
              <a:rPr lang="en-GB" sz="4000" b="1" dirty="0">
                <a:latin typeface="ISHALinkpen Join Connect" panose="03050602040000000000" pitchFamily="66" charset="0"/>
                <a:ea typeface="ISHALinkpen Join Connect" panose="03050602040000000000" pitchFamily="66" charset="0"/>
                <a:sym typeface="Calibri"/>
              </a:rPr>
              <a:t>Parents as Partners</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446" name="Google Shape;446;p20"/>
          <p:cNvSpPr txBox="1"/>
          <p:nvPr/>
        </p:nvSpPr>
        <p:spPr>
          <a:xfrm>
            <a:off x="751301" y="1988840"/>
            <a:ext cx="4108731" cy="216024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800"/>
              <a:buFont typeface="Calibri"/>
              <a:buNone/>
            </a:pPr>
            <a:endParaRPr sz="2800">
              <a:solidFill>
                <a:srgbClr val="3F3F3F"/>
              </a:solidFill>
              <a:latin typeface="Calibri"/>
              <a:ea typeface="Calibri"/>
              <a:cs typeface="Calibri"/>
              <a:sym typeface="Calibri"/>
            </a:endParaRPr>
          </a:p>
        </p:txBody>
      </p:sp>
      <p:sp>
        <p:nvSpPr>
          <p:cNvPr id="447" name="Google Shape;447;p20"/>
          <p:cNvSpPr/>
          <p:nvPr/>
        </p:nvSpPr>
        <p:spPr>
          <a:xfrm>
            <a:off x="665758" y="1985107"/>
            <a:ext cx="7853147" cy="71711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F3F3F"/>
              </a:buClr>
              <a:buSzPts val="2000"/>
              <a:buFont typeface="Calibri"/>
              <a:buNone/>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We highly value the partnership between home and school, and encourage all parents and carers to take an active part in the education of their children.</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Read with your child daily and record in reading record book</a:t>
            </a:r>
            <a:endParaRPr sz="20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School visits</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Home learning</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Showcase</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342900" marR="0" lvl="0" indent="-342900" algn="l" rtl="0">
              <a:spcBef>
                <a:spcPts val="0"/>
              </a:spcBef>
              <a:spcAft>
                <a:spcPts val="0"/>
              </a:spcAft>
              <a:buClr>
                <a:srgbClr val="3F3F3F"/>
              </a:buClr>
              <a:buSzPts val="2000"/>
              <a:buFont typeface="Arial"/>
              <a:buChar char="•"/>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Workshops</a:t>
            </a:r>
          </a:p>
          <a:p>
            <a:pPr marL="342900" marR="0" lvl="0" indent="-342900" algn="l" rtl="0">
              <a:spcBef>
                <a:spcPts val="0"/>
              </a:spcBef>
              <a:spcAft>
                <a:spcPts val="0"/>
              </a:spcAft>
              <a:buClr>
                <a:srgbClr val="3F3F3F"/>
              </a:buClr>
              <a:buSzPts val="2000"/>
              <a:buFont typeface="Arial"/>
              <a:buChar char="•"/>
            </a:pPr>
            <a:endPar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R="0" lvl="0" algn="l" rtl="0">
              <a:spcBef>
                <a:spcPts val="0"/>
              </a:spcBef>
              <a:spcAft>
                <a:spcPts val="0"/>
              </a:spcAft>
              <a:buClr>
                <a:srgbClr val="3F3F3F"/>
              </a:buClr>
              <a:buSzPts val="2000"/>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We will be asking for any parents/carers to register their interest in setting up a Parents, Friends &amp; Teacher Association (PTFA).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000"/>
              <a:buFont typeface="Calibri"/>
              <a:buNone/>
            </a:pPr>
            <a:endParaRPr sz="2000" dirty="0">
              <a:solidFill>
                <a:schemeClr val="dk1"/>
              </a:solidFill>
              <a:latin typeface="Calibri"/>
              <a:ea typeface="Calibri"/>
              <a:cs typeface="Calibri"/>
              <a:sym typeface="Calibri"/>
            </a:endParaRPr>
          </a:p>
        </p:txBody>
      </p:sp>
      <p:sp>
        <p:nvSpPr>
          <p:cNvPr id="449" name="Google Shape;449;p20"/>
          <p:cNvSpPr/>
          <p:nvPr/>
        </p:nvSpPr>
        <p:spPr>
          <a:xfrm>
            <a:off x="0" y="0"/>
            <a:ext cx="9144000" cy="1711405"/>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4e8b89538e_1_30"/>
          <p:cNvSpPr/>
          <p:nvPr/>
        </p:nvSpPr>
        <p:spPr>
          <a:xfrm>
            <a:off x="0" y="0"/>
            <a:ext cx="9144000" cy="1674900"/>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24e8b89538e_1_30"/>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GB" sz="3500" dirty="0">
                <a:solidFill>
                  <a:schemeClr val="tx1"/>
                </a:solidFill>
                <a:latin typeface="ISHALinkpen Join Connect" panose="03050602040000000000" pitchFamily="66" charset="0"/>
                <a:ea typeface="ISHALinkpen Join Connect" panose="03050602040000000000" pitchFamily="66" charset="0"/>
              </a:rPr>
              <a:t>Lunch &amp; Free School Meals </a:t>
            </a:r>
            <a:endParaRPr sz="3500" dirty="0">
              <a:solidFill>
                <a:schemeClr val="tx1"/>
              </a:solidFill>
              <a:latin typeface="ISHALinkpen Join Connect" panose="03050602040000000000" pitchFamily="66" charset="0"/>
              <a:ea typeface="ISHALinkpen Join Connect" panose="03050602040000000000" pitchFamily="66" charset="0"/>
            </a:endParaRPr>
          </a:p>
        </p:txBody>
      </p:sp>
      <p:sp>
        <p:nvSpPr>
          <p:cNvPr id="457" name="Google Shape;457;g24e8b89538e_1_30"/>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rmAutofit fontScale="70000" lnSpcReduction="20000"/>
          </a:bodyPr>
          <a:lstStyle/>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All children in Reception receive free school meals.</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This is called </a:t>
            </a:r>
            <a:r>
              <a:rPr lang="en-GB" b="1" dirty="0">
                <a:latin typeface="ISHALinkpen Join Connect" panose="03050602040000000000" pitchFamily="66" charset="0"/>
                <a:ea typeface="ISHALinkpen Join Connect" panose="03050602040000000000" pitchFamily="66" charset="0"/>
              </a:rPr>
              <a:t>Universal Free School Meals. </a:t>
            </a:r>
            <a:r>
              <a:rPr lang="en-GB" dirty="0">
                <a:latin typeface="ISHALinkpen Join Connect" panose="03050602040000000000" pitchFamily="66" charset="0"/>
                <a:ea typeface="ISHALinkpen Join Connect" panose="03050602040000000000" pitchFamily="66" charset="0"/>
              </a:rPr>
              <a:t>We</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encourage all children to try school dinners, however</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if preferred, they can bring their own lunch. </a:t>
            </a:r>
            <a:endParaRPr dirty="0">
              <a:latin typeface="ISHALinkpen Join Connect" panose="03050602040000000000" pitchFamily="66" charset="0"/>
              <a:ea typeface="ISHALinkpen Join Connect" panose="03050602040000000000" pitchFamily="66" charset="0"/>
            </a:endParaRPr>
          </a:p>
          <a:p>
            <a:pPr marL="0" lvl="0" indent="0" algn="ctr" rtl="0">
              <a:spcBef>
                <a:spcPts val="750"/>
              </a:spcBef>
              <a:spcAft>
                <a:spcPts val="0"/>
              </a:spcAft>
              <a:buNone/>
            </a:pPr>
            <a:endParaRPr dirty="0">
              <a:latin typeface="ISHALinkpen Join Connect" panose="03050602040000000000" pitchFamily="66" charset="0"/>
              <a:ea typeface="ISHALinkpen Join Connect" panose="03050602040000000000" pitchFamily="66" charset="0"/>
            </a:endParaRP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In the packs you have been given you will find our</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menus. You will also find suggestions for a healthy</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packed lunch. </a:t>
            </a:r>
            <a:endParaRPr dirty="0">
              <a:latin typeface="ISHALinkpen Join Connect" panose="03050602040000000000" pitchFamily="66" charset="0"/>
              <a:ea typeface="ISHALinkpen Join Connect" panose="03050602040000000000" pitchFamily="66" charset="0"/>
            </a:endParaRPr>
          </a:p>
          <a:p>
            <a:pPr marL="0" lvl="0" indent="0" algn="ctr" rtl="0">
              <a:spcBef>
                <a:spcPts val="750"/>
              </a:spcBef>
              <a:spcAft>
                <a:spcPts val="0"/>
              </a:spcAft>
              <a:buNone/>
            </a:pPr>
            <a:endParaRPr dirty="0">
              <a:latin typeface="ISHALinkpen Join Connect" panose="03050602040000000000" pitchFamily="66" charset="0"/>
              <a:ea typeface="ISHALinkpen Join Connect" panose="03050602040000000000" pitchFamily="66" charset="0"/>
            </a:endParaRP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If your child has allergies or dietary requirements we</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will record these in the admission pack that you will be</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completing soon. If your child has aversions to food, depending</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how severe, we encourage you to make food similar to the</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menu so they can try it, where possible. You may also like to</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put their lunch in their lunchbox to get them used to opening</a:t>
            </a:r>
          </a:p>
          <a:p>
            <a:pPr marL="0" lvl="0" indent="0" algn="ctr" rtl="0">
              <a:spcBef>
                <a:spcPts val="750"/>
              </a:spcBef>
              <a:spcAft>
                <a:spcPts val="0"/>
              </a:spcAft>
              <a:buNone/>
            </a:pPr>
            <a:r>
              <a:rPr lang="en-GB" dirty="0">
                <a:latin typeface="ISHALinkpen Join Connect" panose="03050602040000000000" pitchFamily="66" charset="0"/>
                <a:ea typeface="ISHALinkpen Join Connect" panose="03050602040000000000" pitchFamily="66" charset="0"/>
              </a:rPr>
              <a:t> and closing it.</a:t>
            </a:r>
            <a:endParaRPr dirty="0">
              <a:latin typeface="ISHALinkpen Join Connect" panose="03050602040000000000" pitchFamily="66" charset="0"/>
              <a:ea typeface="ISHALinkpen Join Connect" panose="03050602040000000000" pitchFamily="66" charset="0"/>
            </a:endParaRPr>
          </a:p>
          <a:p>
            <a:pPr marL="0" lvl="0" indent="0" algn="ctr" rtl="0">
              <a:spcBef>
                <a:spcPts val="750"/>
              </a:spcBef>
              <a:spcAft>
                <a:spcPts val="0"/>
              </a:spcAft>
              <a:buNone/>
            </a:pPr>
            <a:endParaRPr dirty="0"/>
          </a:p>
          <a:p>
            <a:pPr marL="0" lvl="0" indent="0" algn="ctr" rtl="0">
              <a:spcBef>
                <a:spcPts val="750"/>
              </a:spcBef>
              <a:spcAft>
                <a:spcPts val="0"/>
              </a:spcAft>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title"/>
          </p:nvPr>
        </p:nvSpPr>
        <p:spPr>
          <a:xfrm>
            <a:off x="368423" y="268683"/>
            <a:ext cx="8488239" cy="1143000"/>
          </a:xfrm>
          <a:prstGeom prst="rect">
            <a:avLst/>
          </a:prstGeom>
          <a:noFill/>
          <a:ln>
            <a:noFill/>
          </a:ln>
        </p:spPr>
        <p:txBody>
          <a:bodyPr spcFirstLastPara="1" wrap="square" lIns="91425" tIns="45700" rIns="91425" bIns="45700" anchor="ctr" anchorCtr="0">
            <a:normAutofit/>
          </a:bodyPr>
          <a:lstStyle/>
          <a:p>
            <a:pPr marL="484632" lvl="0" indent="0" algn="l" rtl="0">
              <a:lnSpc>
                <a:spcPct val="90000"/>
              </a:lnSpc>
              <a:spcBef>
                <a:spcPts val="0"/>
              </a:spcBef>
              <a:spcAft>
                <a:spcPts val="0"/>
              </a:spcAft>
              <a:buClr>
                <a:schemeClr val="dk1"/>
              </a:buClr>
              <a:buSzPts val="4000"/>
              <a:buFont typeface="Calibri"/>
              <a:buNone/>
            </a:pPr>
            <a:r>
              <a:rPr lang="en-GB" sz="3000" dirty="0">
                <a:latin typeface="ISHALinkpen Join Connect" panose="03050602040000000000" pitchFamily="66" charset="0"/>
                <a:ea typeface="ISHALinkpen Join Connect" panose="03050602040000000000" pitchFamily="66" charset="0"/>
                <a:sym typeface="Calibri"/>
              </a:rPr>
              <a:t>What does your child need in school?</a:t>
            </a:r>
            <a:endParaRPr sz="3000" dirty="0">
              <a:latin typeface="ISHALinkpen Join Connect" panose="03050602040000000000" pitchFamily="66" charset="0"/>
              <a:ea typeface="ISHALinkpen Join Connect" panose="03050602040000000000" pitchFamily="66" charset="0"/>
            </a:endParaRPr>
          </a:p>
        </p:txBody>
      </p:sp>
      <p:sp>
        <p:nvSpPr>
          <p:cNvPr id="464" name="Google Shape;464;p54"/>
          <p:cNvSpPr txBox="1">
            <a:spLocks noGrp="1"/>
          </p:cNvSpPr>
          <p:nvPr>
            <p:ph type="body" idx="1"/>
          </p:nvPr>
        </p:nvSpPr>
        <p:spPr>
          <a:xfrm>
            <a:off x="39787" y="2095500"/>
            <a:ext cx="4572000" cy="1333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400"/>
              <a:buNone/>
            </a:pPr>
            <a:r>
              <a:rPr lang="en-GB" sz="2400" dirty="0">
                <a:latin typeface="ISHALinkpen Join Connect" panose="03050602040000000000" pitchFamily="66" charset="0"/>
                <a:ea typeface="ISHALinkpen Join Connect" panose="03050602040000000000" pitchFamily="66" charset="0"/>
              </a:rPr>
              <a:t>Children need to bring a named water bottle with them every day.  </a:t>
            </a:r>
            <a:endParaRPr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750"/>
              </a:spcBef>
              <a:spcAft>
                <a:spcPts val="0"/>
              </a:spcAft>
              <a:buClr>
                <a:schemeClr val="dk1"/>
              </a:buClr>
              <a:buSzPts val="2400"/>
              <a:buNone/>
            </a:pPr>
            <a:r>
              <a:rPr lang="en-GB" sz="2400" dirty="0"/>
              <a:t>       </a:t>
            </a:r>
            <a:endParaRPr dirty="0"/>
          </a:p>
        </p:txBody>
      </p:sp>
      <p:sp>
        <p:nvSpPr>
          <p:cNvPr id="465" name="Google Shape;465;p54"/>
          <p:cNvSpPr txBox="1"/>
          <p:nvPr/>
        </p:nvSpPr>
        <p:spPr>
          <a:xfrm>
            <a:off x="4539006" y="4689620"/>
            <a:ext cx="4464000" cy="196203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We go outside in all weathers. Please keep a pair  of wellingtons in school.</a:t>
            </a:r>
            <a:endParaRPr dirty="0">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90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p:txBody>
      </p:sp>
      <p:sp>
        <p:nvSpPr>
          <p:cNvPr id="466" name="Google Shape;466;p54" descr="Image result for cartoon water bottle"/>
          <p:cNvSpPr/>
          <p:nvPr/>
        </p:nvSpPr>
        <p:spPr>
          <a:xfrm>
            <a:off x="134938"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7" name="Google Shape;467;p54" descr="Image result for cartoon water bottle"/>
          <p:cNvSpPr/>
          <p:nvPr/>
        </p:nvSpPr>
        <p:spPr>
          <a:xfrm>
            <a:off x="287338"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8" name="Google Shape;468;p54"/>
          <p:cNvSpPr txBox="1"/>
          <p:nvPr/>
        </p:nvSpPr>
        <p:spPr>
          <a:xfrm>
            <a:off x="4640213" y="2331175"/>
            <a:ext cx="4464000" cy="196203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A spare change of clothes if your child is likely to have an accident.</a:t>
            </a:r>
            <a:endParaRPr dirty="0">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9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69" name="Google Shape;469;p54"/>
          <p:cNvSpPr txBox="1"/>
          <p:nvPr/>
        </p:nvSpPr>
        <p:spPr>
          <a:xfrm>
            <a:off x="108000" y="3888667"/>
            <a:ext cx="4464000" cy="1223371"/>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A sunhat in the hot weather</a:t>
            </a:r>
            <a:r>
              <a:rPr lang="en-GB" sz="2400" dirty="0">
                <a:solidFill>
                  <a:schemeClr val="dk1"/>
                </a:solidFill>
                <a:latin typeface="Calibri"/>
                <a:ea typeface="Calibri"/>
                <a:cs typeface="Calibri"/>
                <a:sym typeface="Calibri"/>
              </a:rPr>
              <a:t>.</a:t>
            </a:r>
            <a:endParaRPr dirty="0">
              <a:latin typeface="Calibri"/>
              <a:ea typeface="Calibri"/>
              <a:cs typeface="Calibri"/>
              <a:sym typeface="Calibri"/>
            </a:endParaRPr>
          </a:p>
          <a:p>
            <a:pPr marL="0" marR="0" lvl="0" indent="0" algn="l" rtl="0">
              <a:spcBef>
                <a:spcPts val="90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
        <p:nvSpPr>
          <p:cNvPr id="472" name="Google Shape;472;p54"/>
          <p:cNvSpPr/>
          <p:nvPr/>
        </p:nvSpPr>
        <p:spPr>
          <a:xfrm>
            <a:off x="0" y="2755"/>
            <a:ext cx="9144000" cy="132299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4"/>
          <p:cNvSpPr txBox="1">
            <a:spLocks noGrp="1"/>
          </p:cNvSpPr>
          <p:nvPr>
            <p:ph type="title"/>
          </p:nvPr>
        </p:nvSpPr>
        <p:spPr>
          <a:xfrm>
            <a:off x="328613" y="339693"/>
            <a:ext cx="8229600" cy="1143000"/>
          </a:xfrm>
          <a:prstGeom prst="rect">
            <a:avLst/>
          </a:prstGeom>
          <a:noFill/>
          <a:ln>
            <a:noFill/>
          </a:ln>
        </p:spPr>
        <p:txBody>
          <a:bodyPr spcFirstLastPara="1" wrap="square" lIns="91425" tIns="45700" rIns="91425" bIns="45700" anchor="ctr" anchorCtr="0">
            <a:normAutofit/>
          </a:bodyPr>
          <a:lstStyle/>
          <a:p>
            <a:pPr marL="484632" lvl="0" indent="0" algn="ctr" rtl="0">
              <a:lnSpc>
                <a:spcPct val="90000"/>
              </a:lnSpc>
              <a:spcBef>
                <a:spcPts val="0"/>
              </a:spcBef>
              <a:spcAft>
                <a:spcPts val="0"/>
              </a:spcAft>
              <a:buClr>
                <a:schemeClr val="dk1"/>
              </a:buClr>
              <a:buSzPts val="4000"/>
              <a:buFont typeface="Calibri"/>
              <a:buNone/>
            </a:pPr>
            <a:r>
              <a:rPr lang="en-GB" sz="5000" dirty="0">
                <a:latin typeface="ISHALinkpen Join Connect" panose="03050602040000000000" pitchFamily="66" charset="0"/>
                <a:ea typeface="ISHALinkpen Join Connect" panose="03050602040000000000" pitchFamily="66" charset="0"/>
                <a:sym typeface="Calibri"/>
              </a:rPr>
              <a:t>Showbie</a:t>
            </a:r>
            <a:endParaRPr sz="5000" dirty="0">
              <a:latin typeface="ISHALinkpen Join Connect" panose="03050602040000000000" pitchFamily="66" charset="0"/>
              <a:ea typeface="ISHALinkpen Join Connect" panose="03050602040000000000" pitchFamily="66" charset="0"/>
            </a:endParaRPr>
          </a:p>
        </p:txBody>
      </p:sp>
      <p:sp>
        <p:nvSpPr>
          <p:cNvPr id="464" name="Google Shape;464;p54"/>
          <p:cNvSpPr txBox="1">
            <a:spLocks noGrp="1"/>
          </p:cNvSpPr>
          <p:nvPr>
            <p:ph type="body" idx="1"/>
          </p:nvPr>
        </p:nvSpPr>
        <p:spPr>
          <a:xfrm>
            <a:off x="0" y="1664425"/>
            <a:ext cx="4572000" cy="1333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Clr>
                <a:schemeClr val="dk1"/>
              </a:buClr>
              <a:buSzPts val="2400"/>
              <a:buNone/>
            </a:pPr>
            <a:r>
              <a:rPr lang="en-GB" sz="2400" dirty="0"/>
              <a:t>       </a:t>
            </a:r>
            <a:endParaRPr dirty="0"/>
          </a:p>
        </p:txBody>
      </p:sp>
      <p:sp>
        <p:nvSpPr>
          <p:cNvPr id="466" name="Google Shape;466;p54" descr="Image result for cartoon water bottle"/>
          <p:cNvSpPr/>
          <p:nvPr/>
        </p:nvSpPr>
        <p:spPr>
          <a:xfrm>
            <a:off x="134938"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7" name="Google Shape;467;p54" descr="Image result for cartoon water bottle"/>
          <p:cNvSpPr/>
          <p:nvPr/>
        </p:nvSpPr>
        <p:spPr>
          <a:xfrm>
            <a:off x="287338" y="7938"/>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2" name="Google Shape;472;p54"/>
          <p:cNvSpPr/>
          <p:nvPr/>
        </p:nvSpPr>
        <p:spPr>
          <a:xfrm>
            <a:off x="0" y="2754"/>
            <a:ext cx="9144000" cy="1333499"/>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Showbie - YouTube">
            <a:extLst>
              <a:ext uri="{FF2B5EF4-FFF2-40B4-BE49-F238E27FC236}">
                <a16:creationId xmlns:a16="http://schemas.microsoft.com/office/drawing/2014/main" id="{B144EC5F-588F-3FF3-3C49-66100080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852" y="209318"/>
            <a:ext cx="2455682" cy="24556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89D9EF-4FF1-92F7-769E-4D24425BDDA9}"/>
              </a:ext>
            </a:extLst>
          </p:cNvPr>
          <p:cNvSpPr txBox="1"/>
          <p:nvPr/>
        </p:nvSpPr>
        <p:spPr>
          <a:xfrm>
            <a:off x="592138" y="1951348"/>
            <a:ext cx="5365602" cy="2739211"/>
          </a:xfrm>
          <a:prstGeom prst="rect">
            <a:avLst/>
          </a:prstGeom>
          <a:noFill/>
        </p:spPr>
        <p:txBody>
          <a:bodyPr wrap="square" rtlCol="0">
            <a:spAutoFit/>
          </a:bodyPr>
          <a:lstStyle/>
          <a:p>
            <a:r>
              <a:rPr lang="en-GB" sz="1800" dirty="0">
                <a:latin typeface="ISHALinkpen Join Connect" panose="03050602040000000000" pitchFamily="66" charset="0"/>
                <a:ea typeface="ISHALinkpen Join Connect" panose="03050602040000000000" pitchFamily="66" charset="0"/>
              </a:rPr>
              <a:t>We will be using Showbie to gather and share your child’s learning, capturing those wonderful moments we do not want you to miss! </a:t>
            </a:r>
          </a:p>
          <a:p>
            <a:endParaRPr lang="en-GB" sz="1800" dirty="0">
              <a:latin typeface="ISHALinkpen Join Connect" panose="03050602040000000000" pitchFamily="66" charset="0"/>
              <a:ea typeface="ISHALinkpen Join Connect" panose="03050602040000000000" pitchFamily="66" charset="0"/>
            </a:endParaRPr>
          </a:p>
          <a:p>
            <a:r>
              <a:rPr lang="en-GB" sz="1800" dirty="0">
                <a:latin typeface="ISHALinkpen Join Connect" panose="03050602040000000000" pitchFamily="66" charset="0"/>
                <a:ea typeface="ISHALinkpen Join Connect" panose="03050602040000000000" pitchFamily="66" charset="0"/>
              </a:rPr>
              <a:t>In September, you will receive a letter providing instructions for access alongside a pin code.</a:t>
            </a:r>
          </a:p>
          <a:p>
            <a:endParaRPr lang="en-GB" dirty="0">
              <a:latin typeface="ISHALinkpen Join Connect" panose="03050602040000000000" pitchFamily="66" charset="0"/>
              <a:ea typeface="ISHALinkpen Join Connect" panose="03050602040000000000" pitchFamily="66" charset="0"/>
            </a:endParaRPr>
          </a:p>
          <a:p>
            <a:endParaRPr lang="en-GB" dirty="0">
              <a:latin typeface="ISHALinkpen Join Connect" panose="03050602040000000000" pitchFamily="66" charset="0"/>
              <a:ea typeface="ISHALinkpen Join Connect" panose="03050602040000000000" pitchFamily="66" charset="0"/>
            </a:endParaRPr>
          </a:p>
        </p:txBody>
      </p:sp>
    </p:spTree>
    <p:extLst>
      <p:ext uri="{BB962C8B-B14F-4D97-AF65-F5344CB8AC3E}">
        <p14:creationId xmlns:p14="http://schemas.microsoft.com/office/powerpoint/2010/main" val="418660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289990" y="271813"/>
            <a:ext cx="8064896"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5400" b="1" dirty="0">
                <a:solidFill>
                  <a:srgbClr val="4A7B29"/>
                </a:solidFill>
                <a:latin typeface="ISHALinkpen Join Connect" panose="03050602040000000000" pitchFamily="66" charset="0"/>
                <a:ea typeface="ISHALinkpen Join Connect" panose="03050602040000000000" pitchFamily="66" charset="0"/>
                <a:sym typeface="Calibri"/>
              </a:rPr>
              <a:t>EYFS Teachers</a:t>
            </a:r>
            <a:endParaRPr sz="54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grpSp>
        <p:nvGrpSpPr>
          <p:cNvPr id="133" name="Google Shape;133;p5"/>
          <p:cNvGrpSpPr/>
          <p:nvPr/>
        </p:nvGrpSpPr>
        <p:grpSpPr>
          <a:xfrm>
            <a:off x="1312777" y="3985536"/>
            <a:ext cx="6877644" cy="2908428"/>
            <a:chOff x="2123481" y="1759869"/>
            <a:chExt cx="6877644" cy="2908428"/>
          </a:xfrm>
        </p:grpSpPr>
        <p:sp>
          <p:nvSpPr>
            <p:cNvPr id="134" name="Google Shape;134;p5"/>
            <p:cNvSpPr txBox="1"/>
            <p:nvPr/>
          </p:nvSpPr>
          <p:spPr>
            <a:xfrm>
              <a:off x="2123481" y="1806015"/>
              <a:ext cx="2592300"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A Holdsworth </a:t>
              </a:r>
              <a:endParaRPr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000"/>
                <a:buFont typeface="Arial"/>
                <a:buNone/>
              </a:pPr>
              <a:endParaRPr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Reception </a:t>
              </a: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Class Teacher</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EYFS Lead</a:t>
              </a:r>
            </a:p>
            <a:p>
              <a:pPr marL="0" marR="0" lvl="0" indent="0" algn="ctr" rtl="0">
                <a:spcBef>
                  <a:spcPts val="0"/>
                </a:spcBef>
                <a:spcAft>
                  <a:spcPts val="0"/>
                </a:spcAft>
                <a:buClr>
                  <a:srgbClr val="3F3F3F"/>
                </a:buClr>
                <a:buSzPts val="2000"/>
                <a:buFont typeface="Calibri"/>
                <a:buNone/>
              </a:pPr>
              <a:endPar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Tiny See</a:t>
              </a: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d Class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135" name="Google Shape;135;p5"/>
            <p:cNvSpPr txBox="1"/>
            <p:nvPr/>
          </p:nvSpPr>
          <p:spPr>
            <a:xfrm>
              <a:off x="6301425" y="1759869"/>
              <a:ext cx="2699700" cy="23698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endParaRPr dirty="0"/>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A Webber  </a:t>
              </a:r>
            </a:p>
            <a:p>
              <a:pPr marL="0" marR="0" lvl="0" indent="0" algn="ctr" rtl="0">
                <a:spcBef>
                  <a:spcPts val="0"/>
                </a:spcBef>
                <a:spcAft>
                  <a:spcPts val="0"/>
                </a:spcAft>
                <a:buClr>
                  <a:srgbClr val="3F3F3F"/>
                </a:buClr>
                <a:buSzPts val="2000"/>
                <a:buFont typeface="Calibri"/>
                <a:buNone/>
              </a:pPr>
              <a:endParaRPr dirty="0">
                <a:latin typeface="ISHALinkpen Join Connect" panose="03050602040000000000" pitchFamily="66" charset="0"/>
                <a:ea typeface="ISHALinkpen Join Connect" panose="03050602040000000000" pitchFamily="66" charset="0"/>
              </a:endParaRP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Reception </a:t>
              </a:r>
            </a:p>
            <a:p>
              <a:pPr marL="0" marR="0" lvl="0" indent="0" algn="ctr" rtl="0">
                <a:spcBef>
                  <a:spcPts val="0"/>
                </a:spcBef>
                <a:spcAft>
                  <a:spcPts val="0"/>
                </a:spcAft>
                <a:buClr>
                  <a:srgbClr val="3F3F3F"/>
                </a:buClr>
                <a:buSzPts val="2000"/>
                <a:buFont typeface="Calibri"/>
                <a:buNone/>
              </a:pP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Class Teacher</a:t>
              </a:r>
            </a:p>
            <a:p>
              <a:pPr marL="0" marR="0" lvl="0" indent="0" algn="ctr" rtl="0">
                <a:spcBef>
                  <a:spcPts val="0"/>
                </a:spcBef>
                <a:spcAft>
                  <a:spcPts val="0"/>
                </a:spcAft>
                <a:buClr>
                  <a:srgbClr val="3F3F3F"/>
                </a:buClr>
                <a:buSzPts val="2000"/>
                <a:buFont typeface="Calibri"/>
                <a:buNone/>
              </a:pPr>
              <a:endPar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dirty="0">
                  <a:solidFill>
                    <a:srgbClr val="3F3F3F"/>
                  </a:solidFill>
                  <a:latin typeface="ISHALinkpen Join Connect" panose="03050602040000000000" pitchFamily="66" charset="0"/>
                  <a:ea typeface="ISHALinkpen Join Connect" panose="03050602040000000000" pitchFamily="66" charset="0"/>
                  <a:cs typeface="Calibri"/>
                  <a:sym typeface="Calibri"/>
                </a:rPr>
                <a:t>Hundred Acre Wood Class </a:t>
              </a:r>
              <a:r>
                <a:rPr lang="en-GB"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p:txBody>
        </p:sp>
      </p:grpSp>
      <p:sp>
        <p:nvSpPr>
          <p:cNvPr id="137" name="Google Shape;137;p5"/>
          <p:cNvSpPr/>
          <p:nvPr/>
        </p:nvSpPr>
        <p:spPr>
          <a:xfrm>
            <a:off x="0" y="-25830"/>
            <a:ext cx="9144000" cy="1666094"/>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639DC1E2-9C64-12B6-1350-0041FC828E62}"/>
              </a:ext>
            </a:extLst>
          </p:cNvPr>
          <p:cNvPicPr>
            <a:picLocks noChangeAspect="1"/>
          </p:cNvPicPr>
          <p:nvPr/>
        </p:nvPicPr>
        <p:blipFill>
          <a:blip r:embed="rId3"/>
          <a:stretch>
            <a:fillRect/>
          </a:stretch>
        </p:blipFill>
        <p:spPr>
          <a:xfrm>
            <a:off x="5990801" y="2168339"/>
            <a:ext cx="1492149" cy="1863343"/>
          </a:xfrm>
          <a:prstGeom prst="rect">
            <a:avLst/>
          </a:prstGeom>
        </p:spPr>
      </p:pic>
      <p:pic>
        <p:nvPicPr>
          <p:cNvPr id="4" name="Picture 3">
            <a:extLst>
              <a:ext uri="{FF2B5EF4-FFF2-40B4-BE49-F238E27FC236}">
                <a16:creationId xmlns:a16="http://schemas.microsoft.com/office/drawing/2014/main" id="{25D3C260-397A-8D71-D17F-A38306A2BEEC}"/>
              </a:ext>
            </a:extLst>
          </p:cNvPr>
          <p:cNvPicPr>
            <a:picLocks noChangeAspect="1"/>
          </p:cNvPicPr>
          <p:nvPr/>
        </p:nvPicPr>
        <p:blipFill>
          <a:blip r:embed="rId4"/>
          <a:stretch>
            <a:fillRect/>
          </a:stretch>
        </p:blipFill>
        <p:spPr>
          <a:xfrm>
            <a:off x="1312777" y="2086032"/>
            <a:ext cx="2318418" cy="186334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21"/>
          <p:cNvSpPr txBox="1">
            <a:spLocks noGrp="1"/>
          </p:cNvSpPr>
          <p:nvPr>
            <p:ph type="title"/>
          </p:nvPr>
        </p:nvSpPr>
        <p:spPr>
          <a:xfrm>
            <a:off x="443060" y="198016"/>
            <a:ext cx="8351491" cy="143282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Extra curricular opportunities</a:t>
            </a:r>
            <a:endParaRPr sz="4000" b="1" dirty="0">
              <a:latin typeface="ISHALinkpen Join Connect" panose="03050602040000000000" pitchFamily="66" charset="0"/>
              <a:ea typeface="ISHALinkpen Join Connect" panose="03050602040000000000" pitchFamily="66" charset="0"/>
              <a:sym typeface="Calibri"/>
            </a:endParaRPr>
          </a:p>
        </p:txBody>
      </p:sp>
      <p:sp>
        <p:nvSpPr>
          <p:cNvPr id="479" name="Google Shape;479;p21"/>
          <p:cNvSpPr txBox="1"/>
          <p:nvPr/>
        </p:nvSpPr>
        <p:spPr>
          <a:xfrm>
            <a:off x="638702" y="2991030"/>
            <a:ext cx="7866595" cy="32316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GB" sz="2400" dirty="0">
                <a:solidFill>
                  <a:schemeClr val="dk1"/>
                </a:solidFill>
                <a:latin typeface="ISHALinkpen Join Connect" panose="03050602040000000000" pitchFamily="66" charset="0"/>
                <a:ea typeface="ISHALinkpen Join Connect" panose="03050602040000000000" pitchFamily="66" charset="0"/>
                <a:cs typeface="Calibri"/>
                <a:sym typeface="Calibri"/>
              </a:rPr>
              <a:t>We are in the process of reviewing opportunities for extra curricular activities and will share more information at the start of the year.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481" name="Google Shape;481;p21"/>
          <p:cNvSpPr/>
          <p:nvPr/>
        </p:nvSpPr>
        <p:spPr>
          <a:xfrm>
            <a:off x="0" y="-26084"/>
            <a:ext cx="9144000" cy="165692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2"/>
          <p:cNvSpPr txBox="1">
            <a:spLocks noGrp="1"/>
          </p:cNvSpPr>
          <p:nvPr>
            <p:ph type="body" idx="4294967295"/>
          </p:nvPr>
        </p:nvSpPr>
        <p:spPr>
          <a:xfrm>
            <a:off x="499550" y="1879360"/>
            <a:ext cx="4421241" cy="4887900"/>
          </a:xfrm>
          <a:prstGeom prst="rect">
            <a:avLst/>
          </a:prstGeom>
          <a:noFill/>
          <a:ln>
            <a:noFill/>
          </a:ln>
        </p:spPr>
        <p:txBody>
          <a:bodyPr spcFirstLastPara="1" wrap="square" lIns="0" tIns="45700" rIns="0" bIns="45700" anchor="t" anchorCtr="0">
            <a:normAutofit/>
          </a:bodyPr>
          <a:lstStyle/>
          <a:p>
            <a:pPr marL="91440" lvl="0" indent="-91440" algn="ctr" rtl="0">
              <a:lnSpc>
                <a:spcPct val="90000"/>
              </a:lnSpc>
              <a:spcBef>
                <a:spcPts val="0"/>
              </a:spcBef>
              <a:spcAft>
                <a:spcPts val="0"/>
              </a:spcAft>
              <a:buClr>
                <a:srgbClr val="FF0000"/>
              </a:buClr>
              <a:buSzPts val="3200"/>
              <a:buChar char=" "/>
            </a:pPr>
            <a:r>
              <a:rPr lang="en-GB" sz="3200" b="1" dirty="0">
                <a:solidFill>
                  <a:srgbClr val="FF0000"/>
                </a:solidFill>
              </a:rPr>
              <a:t>Jacqueline’s Gems</a:t>
            </a:r>
            <a:endParaRPr dirty="0"/>
          </a:p>
          <a:p>
            <a:pPr marL="91440" lvl="0" indent="0" algn="ctr" rtl="0">
              <a:lnSpc>
                <a:spcPct val="90000"/>
              </a:lnSpc>
              <a:spcBef>
                <a:spcPts val="1400"/>
              </a:spcBef>
              <a:spcAft>
                <a:spcPts val="0"/>
              </a:spcAft>
              <a:buClr>
                <a:schemeClr val="dk1"/>
              </a:buClr>
              <a:buSzPts val="3200"/>
              <a:buNone/>
            </a:pPr>
            <a:endParaRPr sz="3200" dirty="0"/>
          </a:p>
          <a:p>
            <a:pPr marL="91440" lvl="0" indent="0" algn="ctr" rtl="0">
              <a:lnSpc>
                <a:spcPct val="90000"/>
              </a:lnSpc>
              <a:spcBef>
                <a:spcPts val="1400"/>
              </a:spcBef>
              <a:spcAft>
                <a:spcPts val="0"/>
              </a:spcAft>
              <a:buClr>
                <a:schemeClr val="dk1"/>
              </a:buClr>
              <a:buSzPts val="3200"/>
              <a:buNone/>
            </a:pPr>
            <a:endParaRPr sz="3200" dirty="0">
              <a:latin typeface="ISHALinkpen Join Connect" panose="03050602040000000000" pitchFamily="66" charset="0"/>
              <a:ea typeface="ISHALinkpen Join Connect" panose="03050602040000000000" pitchFamily="66" charset="0"/>
            </a:endParaRPr>
          </a:p>
          <a:p>
            <a:pPr marL="91440" lvl="0" indent="0" algn="ctr" rtl="0">
              <a:lnSpc>
                <a:spcPct val="90000"/>
              </a:lnSpc>
              <a:spcBef>
                <a:spcPts val="1400"/>
              </a:spcBef>
              <a:spcAft>
                <a:spcPts val="0"/>
              </a:spcAft>
              <a:buClr>
                <a:schemeClr val="dk1"/>
              </a:buClr>
              <a:buSzPts val="3200"/>
              <a:buNone/>
            </a:pPr>
            <a:endParaRPr sz="3200" dirty="0">
              <a:latin typeface="ISHALinkpen Join Connect" panose="03050602040000000000" pitchFamily="66" charset="0"/>
              <a:ea typeface="ISHALinkpen Join Connect" panose="03050602040000000000" pitchFamily="66" charset="0"/>
            </a:endParaRPr>
          </a:p>
          <a:p>
            <a:pPr marL="91440" lvl="0" indent="0" algn="ctr" rtl="0">
              <a:lnSpc>
                <a:spcPct val="90000"/>
              </a:lnSpc>
              <a:spcBef>
                <a:spcPts val="1400"/>
              </a:spcBef>
              <a:spcAft>
                <a:spcPts val="0"/>
              </a:spcAft>
              <a:buClr>
                <a:schemeClr val="dk1"/>
              </a:buClr>
              <a:buSzPts val="3200"/>
              <a:buNone/>
            </a:pPr>
            <a:endParaRPr sz="3200" dirty="0">
              <a:latin typeface="ISHALinkpen Join Connect" panose="03050602040000000000" pitchFamily="66" charset="0"/>
              <a:ea typeface="ISHALinkpen Join Connect" panose="03050602040000000000" pitchFamily="66" charset="0"/>
            </a:endParaRPr>
          </a:p>
          <a:p>
            <a:pPr marL="91440" lvl="0" indent="-91440" algn="ctr" rtl="0">
              <a:lnSpc>
                <a:spcPct val="90000"/>
              </a:lnSpc>
              <a:spcBef>
                <a:spcPts val="1400"/>
              </a:spcBef>
              <a:spcAft>
                <a:spcPts val="0"/>
              </a:spcAft>
              <a:buClr>
                <a:schemeClr val="dk1"/>
              </a:buClr>
              <a:buSzPts val="3200"/>
              <a:buChar char=" "/>
            </a:pPr>
            <a:r>
              <a:rPr lang="en-GB" sz="3200" dirty="0">
                <a:latin typeface="ISHALinkpen Join Connect" panose="03050602040000000000" pitchFamily="66" charset="0"/>
                <a:ea typeface="ISHALinkpen Join Connect" panose="03050602040000000000" pitchFamily="66" charset="0"/>
              </a:rPr>
              <a:t>Start: 7.00am</a:t>
            </a:r>
            <a:endParaRPr sz="3200" dirty="0">
              <a:latin typeface="ISHALinkpen Join Connect" panose="03050602040000000000" pitchFamily="66" charset="0"/>
              <a:ea typeface="ISHALinkpen Join Connect" panose="03050602040000000000" pitchFamily="66" charset="0"/>
            </a:endParaRPr>
          </a:p>
          <a:p>
            <a:pPr marL="91440" lvl="0" indent="-91440" algn="ctr" rtl="0">
              <a:lnSpc>
                <a:spcPct val="90000"/>
              </a:lnSpc>
              <a:spcBef>
                <a:spcPts val="1400"/>
              </a:spcBef>
              <a:spcAft>
                <a:spcPts val="0"/>
              </a:spcAft>
              <a:buClr>
                <a:schemeClr val="dk1"/>
              </a:buClr>
              <a:buSzPts val="3200"/>
              <a:buChar char=" "/>
            </a:pPr>
            <a:r>
              <a:rPr lang="en-GB" sz="3200" dirty="0">
                <a:latin typeface="ISHALinkpen Join Connect" panose="03050602040000000000" pitchFamily="66" charset="0"/>
                <a:ea typeface="ISHALinkpen Join Connect" panose="03050602040000000000" pitchFamily="66" charset="0"/>
              </a:rPr>
              <a:t>Close: 6.30pm</a:t>
            </a:r>
            <a:endParaRPr sz="3200" dirty="0">
              <a:latin typeface="ISHALinkpen Join Connect" panose="03050602040000000000" pitchFamily="66" charset="0"/>
              <a:ea typeface="ISHALinkpen Join Connect" panose="03050602040000000000" pitchFamily="66" charset="0"/>
            </a:endParaRPr>
          </a:p>
        </p:txBody>
      </p:sp>
      <p:sp>
        <p:nvSpPr>
          <p:cNvPr id="489" name="Google Shape;489;p22"/>
          <p:cNvSpPr txBox="1">
            <a:spLocks noGrp="1"/>
          </p:cNvSpPr>
          <p:nvPr>
            <p:ph type="title" idx="4294967295"/>
          </p:nvPr>
        </p:nvSpPr>
        <p:spPr>
          <a:xfrm>
            <a:off x="949750" y="566237"/>
            <a:ext cx="7543800" cy="90011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4A7B29"/>
              </a:buClr>
              <a:buSzPts val="4800"/>
              <a:buFont typeface="Calibri"/>
              <a:buNone/>
            </a:pPr>
            <a:r>
              <a:rPr lang="en-GB" sz="4000" b="1" dirty="0">
                <a:latin typeface="ISHALinkpen Join Connect" panose="03050602040000000000" pitchFamily="66" charset="0"/>
                <a:ea typeface="ISHALinkpen Join Connect" panose="03050602040000000000" pitchFamily="66" charset="0"/>
                <a:sym typeface="Calibri"/>
              </a:rPr>
              <a:t>Breakfast &amp; Afterschool Club</a:t>
            </a:r>
            <a:endParaRPr sz="4000" b="1" dirty="0">
              <a:latin typeface="ISHALinkpen Join Connect" panose="03050602040000000000" pitchFamily="66" charset="0"/>
              <a:ea typeface="ISHALinkpen Join Connect" panose="03050602040000000000" pitchFamily="66" charset="0"/>
              <a:sym typeface="Calibri"/>
            </a:endParaRPr>
          </a:p>
        </p:txBody>
      </p:sp>
      <p:pic>
        <p:nvPicPr>
          <p:cNvPr id="490" name="Google Shape;490;p22"/>
          <p:cNvPicPr preferRelativeResize="0"/>
          <p:nvPr/>
        </p:nvPicPr>
        <p:blipFill rotWithShape="1">
          <a:blip r:embed="rId3">
            <a:alphaModFix/>
          </a:blip>
          <a:srcRect/>
          <a:stretch/>
        </p:blipFill>
        <p:spPr>
          <a:xfrm>
            <a:off x="1269099" y="2503639"/>
            <a:ext cx="2277253" cy="1656184"/>
          </a:xfrm>
          <a:prstGeom prst="rect">
            <a:avLst/>
          </a:prstGeom>
          <a:noFill/>
          <a:ln>
            <a:noFill/>
          </a:ln>
        </p:spPr>
      </p:pic>
      <p:sp>
        <p:nvSpPr>
          <p:cNvPr id="492" name="Google Shape;492;p22"/>
          <p:cNvSpPr/>
          <p:nvPr/>
        </p:nvSpPr>
        <p:spPr>
          <a:xfrm>
            <a:off x="0" y="-10051"/>
            <a:ext cx="9144000" cy="147640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txBox="1"/>
          <p:nvPr/>
        </p:nvSpPr>
        <p:spPr>
          <a:xfrm>
            <a:off x="5215860" y="3621244"/>
            <a:ext cx="3628022" cy="5385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300" b="1" dirty="0">
                <a:latin typeface="ISHALinkpen Join Connect" panose="03050602040000000000" pitchFamily="66" charset="0"/>
                <a:ea typeface="ISHALinkpen Join Connect" panose="03050602040000000000" pitchFamily="66" charset="0"/>
                <a:cs typeface="Calibri"/>
                <a:sym typeface="Calibri"/>
              </a:rPr>
              <a:t>Call 01322 351 594</a:t>
            </a:r>
            <a:endParaRPr sz="2300" b="1" dirty="0">
              <a:latin typeface="ISHALinkpen Join Connect" panose="03050602040000000000" pitchFamily="66" charset="0"/>
              <a:ea typeface="ISHALinkpen Join Connect" panose="03050602040000000000" pitchFamily="66" charset="0"/>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p:nvPr/>
        </p:nvSpPr>
        <p:spPr>
          <a:xfrm>
            <a:off x="2524724" y="445557"/>
            <a:ext cx="3687540" cy="871538"/>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rgbClr val="3F3F3F"/>
              </a:buClr>
              <a:buSzPts val="4000"/>
              <a:buFont typeface="Calibri"/>
              <a:buNone/>
            </a:pPr>
            <a:r>
              <a:rPr lang="en-GB" sz="4000" dirty="0">
                <a:solidFill>
                  <a:schemeClr val="dk1"/>
                </a:solidFill>
                <a:latin typeface="ISHALinkpen Join Connect" panose="03050602040000000000" pitchFamily="66" charset="0"/>
                <a:ea typeface="ISHALinkpen Join Connect" panose="03050602040000000000" pitchFamily="66" charset="0"/>
                <a:cs typeface="Calibri"/>
                <a:sym typeface="Calibri"/>
              </a:rPr>
              <a:t>Transitions</a:t>
            </a:r>
            <a:r>
              <a:rPr lang="en-GB" sz="4000" dirty="0">
                <a:solidFill>
                  <a:schemeClr val="dk1"/>
                </a:solidFill>
                <a:latin typeface="Calibri"/>
                <a:ea typeface="Calibri"/>
                <a:cs typeface="Calibri"/>
                <a:sym typeface="Calibri"/>
              </a:rPr>
              <a:t> </a:t>
            </a:r>
            <a:endParaRPr dirty="0"/>
          </a:p>
        </p:txBody>
      </p:sp>
      <p:sp>
        <p:nvSpPr>
          <p:cNvPr id="530" name="Google Shape;530;p26"/>
          <p:cNvSpPr/>
          <p:nvPr/>
        </p:nvSpPr>
        <p:spPr>
          <a:xfrm>
            <a:off x="0" y="-13954"/>
            <a:ext cx="9144000" cy="1354721"/>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txBox="1">
            <a:spLocks noGrp="1"/>
          </p:cNvSpPr>
          <p:nvPr>
            <p:ph type="body" idx="4294967295"/>
          </p:nvPr>
        </p:nvSpPr>
        <p:spPr>
          <a:xfrm>
            <a:off x="0" y="1916113"/>
            <a:ext cx="7970838" cy="4022725"/>
          </a:xfrm>
          <a:prstGeom prst="rect">
            <a:avLst/>
          </a:prstGeom>
          <a:noFill/>
          <a:ln>
            <a:noFill/>
          </a:ln>
        </p:spPr>
        <p:txBody>
          <a:bodyPr spcFirstLastPara="1" wrap="square" lIns="0" tIns="45700" rIns="0" bIns="45700" anchor="t" anchorCtr="0">
            <a:normAutofit/>
          </a:bodyPr>
          <a:lstStyle/>
          <a:p>
            <a:pPr marL="0" lvl="0" indent="0" algn="ctr" rtl="0">
              <a:lnSpc>
                <a:spcPct val="90000"/>
              </a:lnSpc>
              <a:spcBef>
                <a:spcPts val="0"/>
              </a:spcBef>
              <a:spcAft>
                <a:spcPts val="0"/>
              </a:spcAft>
              <a:buClr>
                <a:schemeClr val="hlink"/>
              </a:buClr>
              <a:buSzPts val="2000"/>
              <a:buNone/>
            </a:pPr>
            <a:r>
              <a:rPr lang="en-GB" u="sng"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rPr>
              <a:t>Preparing your child for going to school:</a:t>
            </a:r>
            <a:endParaRPr u="sng"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endParaRPr>
          </a:p>
          <a:p>
            <a:pPr marL="91440" lvl="0" indent="-91440" algn="ctr" rtl="0">
              <a:lnSpc>
                <a:spcPct val="90000"/>
              </a:lnSpc>
              <a:spcBef>
                <a:spcPts val="1400"/>
              </a:spcBef>
              <a:spcAft>
                <a:spcPts val="0"/>
              </a:spcAft>
              <a:buClr>
                <a:schemeClr val="hlink"/>
              </a:buClr>
              <a:buSzPts val="2000"/>
              <a:buChar char=" "/>
            </a:pPr>
            <a:r>
              <a:rPr lang="en-GB" u="sng"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rPr>
              <a:t>https://www.maslaha.org/post/getting-ready-for-reception</a:t>
            </a:r>
            <a:endParaRPr dirty="0">
              <a:solidFill>
                <a:schemeClr val="tx1"/>
              </a:solidFill>
              <a:latin typeface="ISHALinkpen Join Connect" panose="03050602040000000000" pitchFamily="66" charset="0"/>
              <a:ea typeface="ISHALinkpen Join Connect" panose="03050602040000000000" pitchFamily="66" charset="0"/>
            </a:endParaRPr>
          </a:p>
          <a:p>
            <a:pPr marL="91440" lvl="0" indent="0" algn="ctr" rtl="0">
              <a:lnSpc>
                <a:spcPct val="90000"/>
              </a:lnSpc>
              <a:spcBef>
                <a:spcPts val="1400"/>
              </a:spcBef>
              <a:spcAft>
                <a:spcPts val="0"/>
              </a:spcAft>
              <a:buClr>
                <a:schemeClr val="dk1"/>
              </a:buClr>
              <a:buSzPts val="2000"/>
              <a:buNone/>
            </a:pPr>
            <a:endParaRPr u="sng" dirty="0"/>
          </a:p>
          <a:p>
            <a:pPr marL="91440" lvl="0" indent="0" algn="l" rtl="0">
              <a:lnSpc>
                <a:spcPct val="90000"/>
              </a:lnSpc>
              <a:spcBef>
                <a:spcPts val="1400"/>
              </a:spcBef>
              <a:spcAft>
                <a:spcPts val="0"/>
              </a:spcAft>
              <a:buClr>
                <a:schemeClr val="dk1"/>
              </a:buClr>
              <a:buSzPts val="2000"/>
              <a:buNone/>
            </a:pPr>
            <a:endParaRPr dirty="0"/>
          </a:p>
          <a:p>
            <a:pPr marL="91440" lvl="0" indent="0" algn="l" rtl="0">
              <a:lnSpc>
                <a:spcPct val="90000"/>
              </a:lnSpc>
              <a:spcBef>
                <a:spcPts val="1400"/>
              </a:spcBef>
              <a:spcAft>
                <a:spcPts val="0"/>
              </a:spcAft>
              <a:buClr>
                <a:schemeClr val="dk1"/>
              </a:buClr>
              <a:buSzPts val="2000"/>
              <a:buNone/>
            </a:pPr>
            <a:endParaRPr dirty="0"/>
          </a:p>
        </p:txBody>
      </p:sp>
      <p:pic>
        <p:nvPicPr>
          <p:cNvPr id="532" name="Google Shape;532;p26"/>
          <p:cNvPicPr preferRelativeResize="0"/>
          <p:nvPr/>
        </p:nvPicPr>
        <p:blipFill rotWithShape="1">
          <a:blip r:embed="rId4">
            <a:alphaModFix/>
          </a:blip>
          <a:srcRect/>
          <a:stretch/>
        </p:blipFill>
        <p:spPr>
          <a:xfrm>
            <a:off x="179512" y="3429000"/>
            <a:ext cx="2345211" cy="2173610"/>
          </a:xfrm>
          <a:prstGeom prst="rect">
            <a:avLst/>
          </a:prstGeom>
          <a:noFill/>
          <a:ln>
            <a:noFill/>
          </a:ln>
        </p:spPr>
      </p:pic>
      <p:pic>
        <p:nvPicPr>
          <p:cNvPr id="534" name="Google Shape;534;p26"/>
          <p:cNvPicPr preferRelativeResize="0"/>
          <p:nvPr/>
        </p:nvPicPr>
        <p:blipFill rotWithShape="1">
          <a:blip r:embed="rId5">
            <a:alphaModFix/>
          </a:blip>
          <a:srcRect/>
          <a:stretch/>
        </p:blipFill>
        <p:spPr>
          <a:xfrm>
            <a:off x="2568989" y="3429000"/>
            <a:ext cx="2171700" cy="2409825"/>
          </a:xfrm>
          <a:prstGeom prst="rect">
            <a:avLst/>
          </a:prstGeom>
          <a:noFill/>
          <a:ln>
            <a:noFill/>
          </a:ln>
        </p:spPr>
      </p:pic>
      <p:pic>
        <p:nvPicPr>
          <p:cNvPr id="535" name="Google Shape;535;p26"/>
          <p:cNvPicPr preferRelativeResize="0"/>
          <p:nvPr/>
        </p:nvPicPr>
        <p:blipFill rotWithShape="1">
          <a:blip r:embed="rId6">
            <a:alphaModFix/>
          </a:blip>
          <a:srcRect/>
          <a:stretch/>
        </p:blipFill>
        <p:spPr>
          <a:xfrm>
            <a:off x="4716017" y="3356992"/>
            <a:ext cx="2232248" cy="2275012"/>
          </a:xfrm>
          <a:prstGeom prst="rect">
            <a:avLst/>
          </a:prstGeom>
          <a:noFill/>
          <a:ln>
            <a:noFill/>
          </a:ln>
        </p:spPr>
      </p:pic>
      <p:pic>
        <p:nvPicPr>
          <p:cNvPr id="536" name="Google Shape;536;p26"/>
          <p:cNvPicPr preferRelativeResize="0"/>
          <p:nvPr/>
        </p:nvPicPr>
        <p:blipFill rotWithShape="1">
          <a:blip r:embed="rId7">
            <a:alphaModFix/>
          </a:blip>
          <a:srcRect/>
          <a:stretch/>
        </p:blipFill>
        <p:spPr>
          <a:xfrm>
            <a:off x="6876255" y="3429000"/>
            <a:ext cx="2129665" cy="20882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p:nvPr/>
        </p:nvSpPr>
        <p:spPr>
          <a:xfrm>
            <a:off x="2637845" y="380219"/>
            <a:ext cx="3687540" cy="871538"/>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rgbClr val="3F3F3F"/>
              </a:buClr>
              <a:buSzPts val="4000"/>
              <a:buFont typeface="Calibri"/>
              <a:buNone/>
            </a:pPr>
            <a:r>
              <a:rPr lang="en-GB" sz="4000" dirty="0">
                <a:solidFill>
                  <a:schemeClr val="dk1"/>
                </a:solidFill>
                <a:latin typeface="ISHALinkpen Join Connect" panose="03050602040000000000" pitchFamily="66" charset="0"/>
                <a:ea typeface="ISHALinkpen Join Connect" panose="03050602040000000000" pitchFamily="66" charset="0"/>
                <a:cs typeface="Calibri"/>
                <a:sym typeface="Calibri"/>
              </a:rPr>
              <a:t>Transitions</a:t>
            </a:r>
            <a:r>
              <a:rPr lang="en-GB" sz="4000" dirty="0">
                <a:solidFill>
                  <a:schemeClr val="dk1"/>
                </a:solidFill>
                <a:latin typeface="Calibri"/>
                <a:ea typeface="Calibri"/>
                <a:cs typeface="Calibri"/>
                <a:sym typeface="Calibri"/>
              </a:rPr>
              <a:t> </a:t>
            </a:r>
            <a:endParaRPr dirty="0"/>
          </a:p>
        </p:txBody>
      </p:sp>
      <p:sp>
        <p:nvSpPr>
          <p:cNvPr id="530" name="Google Shape;530;p26"/>
          <p:cNvSpPr/>
          <p:nvPr/>
        </p:nvSpPr>
        <p:spPr>
          <a:xfrm>
            <a:off x="0" y="-13953"/>
            <a:ext cx="9144000" cy="1265710"/>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txBox="1">
            <a:spLocks noGrp="1"/>
          </p:cNvSpPr>
          <p:nvPr>
            <p:ph type="body" idx="4294967295"/>
          </p:nvPr>
        </p:nvSpPr>
        <p:spPr>
          <a:xfrm>
            <a:off x="65988" y="881326"/>
            <a:ext cx="7970838" cy="4022725"/>
          </a:xfrm>
          <a:prstGeom prst="rect">
            <a:avLst/>
          </a:prstGeom>
          <a:noFill/>
          <a:ln>
            <a:noFill/>
          </a:ln>
        </p:spPr>
        <p:txBody>
          <a:bodyPr spcFirstLastPara="1" wrap="square" lIns="0" tIns="45700" rIns="0" bIns="45700" anchor="t" anchorCtr="0">
            <a:normAutofit/>
          </a:bodyPr>
          <a:lstStyle/>
          <a:p>
            <a:pPr marL="91440" lvl="0" indent="0" algn="ctr" rtl="0">
              <a:lnSpc>
                <a:spcPct val="90000"/>
              </a:lnSpc>
              <a:spcBef>
                <a:spcPts val="1400"/>
              </a:spcBef>
              <a:spcAft>
                <a:spcPts val="0"/>
              </a:spcAft>
              <a:buClr>
                <a:schemeClr val="dk1"/>
              </a:buClr>
              <a:buSzPts val="2000"/>
              <a:buNone/>
            </a:pPr>
            <a:endParaRPr u="sng" dirty="0"/>
          </a:p>
          <a:p>
            <a:pPr marL="91440" lvl="0" indent="0" algn="l" rtl="0">
              <a:lnSpc>
                <a:spcPct val="90000"/>
              </a:lnSpc>
              <a:spcBef>
                <a:spcPts val="1400"/>
              </a:spcBef>
              <a:spcAft>
                <a:spcPts val="0"/>
              </a:spcAft>
              <a:buClr>
                <a:schemeClr val="dk1"/>
              </a:buClr>
              <a:buSzPts val="2000"/>
              <a:buNone/>
            </a:pPr>
            <a:r>
              <a:rPr lang="en-GB" dirty="0">
                <a:solidFill>
                  <a:schemeClr val="tx1"/>
                </a:solidFill>
                <a:latin typeface="ISHALinkpen Join Connect" panose="03050602040000000000" pitchFamily="66" charset="0"/>
                <a:ea typeface="ISHALinkpen Join Connect" panose="03050602040000000000" pitchFamily="66" charset="0"/>
                <a:hlinkClick r:id="rId3">
                  <a:extLst>
                    <a:ext uri="{A12FA001-AC4F-418D-AE19-62706E023703}">
                      <ahyp:hlinkClr xmlns:ahyp="http://schemas.microsoft.com/office/drawing/2018/hyperlinkcolor" val="tx"/>
                    </a:ext>
                  </a:extLst>
                </a:hlinkClick>
              </a:rPr>
              <a:t>Born Ready, School Ready, Bexley Ready</a:t>
            </a:r>
            <a:endParaRPr lang="en-GB" dirty="0">
              <a:solidFill>
                <a:schemeClr val="tx1"/>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endParaRPr lang="en-GB" dirty="0">
              <a:solidFill>
                <a:schemeClr val="accent6"/>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r>
              <a:rPr lang="en-GB" sz="1600" dirty="0">
                <a:solidFill>
                  <a:schemeClr val="tx1"/>
                </a:solidFill>
                <a:latin typeface="ISHALinkpen Join Connect" panose="03050602040000000000" pitchFamily="66" charset="0"/>
                <a:ea typeface="ISHALinkpen Join Connect" panose="03050602040000000000" pitchFamily="66" charset="0"/>
              </a:rPr>
              <a:t>The link for this document was shared on 9</a:t>
            </a:r>
            <a:r>
              <a:rPr lang="en-GB" sz="1600" baseline="30000" dirty="0">
                <a:solidFill>
                  <a:schemeClr val="tx1"/>
                </a:solidFill>
                <a:latin typeface="ISHALinkpen Join Connect" panose="03050602040000000000" pitchFamily="66" charset="0"/>
                <a:ea typeface="ISHALinkpen Join Connect" panose="03050602040000000000" pitchFamily="66" charset="0"/>
              </a:rPr>
              <a:t>th</a:t>
            </a:r>
            <a:r>
              <a:rPr lang="en-GB" sz="1600" dirty="0">
                <a:solidFill>
                  <a:schemeClr val="tx1"/>
                </a:solidFill>
                <a:latin typeface="ISHALinkpen Join Connect" panose="03050602040000000000" pitchFamily="66" charset="0"/>
                <a:ea typeface="ISHALinkpen Join Connect" panose="03050602040000000000" pitchFamily="66" charset="0"/>
              </a:rPr>
              <a:t> June, 2023.  This can also be found on the school website. </a:t>
            </a:r>
            <a:endParaRPr sz="1600" dirty="0">
              <a:solidFill>
                <a:schemeClr val="tx1"/>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endParaRPr dirty="0"/>
          </a:p>
        </p:txBody>
      </p:sp>
      <p:pic>
        <p:nvPicPr>
          <p:cNvPr id="3" name="Picture 2">
            <a:extLst>
              <a:ext uri="{FF2B5EF4-FFF2-40B4-BE49-F238E27FC236}">
                <a16:creationId xmlns:a16="http://schemas.microsoft.com/office/drawing/2014/main" id="{AEAD594A-B715-AFAE-1E1C-96F99D2A090C}"/>
              </a:ext>
            </a:extLst>
          </p:cNvPr>
          <p:cNvPicPr>
            <a:picLocks noChangeAspect="1"/>
          </p:cNvPicPr>
          <p:nvPr/>
        </p:nvPicPr>
        <p:blipFill>
          <a:blip r:embed="rId4"/>
          <a:stretch>
            <a:fillRect/>
          </a:stretch>
        </p:blipFill>
        <p:spPr>
          <a:xfrm>
            <a:off x="1714267" y="3077904"/>
            <a:ext cx="5308454" cy="3652294"/>
          </a:xfrm>
          <a:prstGeom prst="rect">
            <a:avLst/>
          </a:prstGeom>
        </p:spPr>
      </p:pic>
    </p:spTree>
    <p:extLst>
      <p:ext uri="{BB962C8B-B14F-4D97-AF65-F5344CB8AC3E}">
        <p14:creationId xmlns:p14="http://schemas.microsoft.com/office/powerpoint/2010/main" val="2286082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3"/>
          <p:cNvSpPr txBox="1"/>
          <p:nvPr/>
        </p:nvSpPr>
        <p:spPr>
          <a:xfrm>
            <a:off x="204426" y="1729811"/>
            <a:ext cx="63807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sym typeface="Arial"/>
              </a:rPr>
              <a:t>Hungry Little Minds </a:t>
            </a:r>
            <a:endParaRPr sz="1800" b="1" dirty="0">
              <a:solidFill>
                <a:schemeClr val="dk1"/>
              </a:solidFill>
              <a:latin typeface="ISHALinkpen Join Connect" panose="03050602040000000000" pitchFamily="66" charset="0"/>
              <a:ea typeface="ISHALinkpen Join Connect" panose="03050602040000000000" pitchFamily="66" charset="0"/>
              <a:sym typeface="Arial"/>
            </a:endParaRPr>
          </a:p>
        </p:txBody>
      </p:sp>
      <p:sp>
        <p:nvSpPr>
          <p:cNvPr id="499" name="Google Shape;499;p23"/>
          <p:cNvSpPr txBox="1"/>
          <p:nvPr/>
        </p:nvSpPr>
        <p:spPr>
          <a:xfrm>
            <a:off x="204426" y="2000577"/>
            <a:ext cx="757077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endParaRPr lang="en-GB" sz="1800" dirty="0">
              <a:solidFill>
                <a:schemeClr val="dk1"/>
              </a:solidFill>
              <a:latin typeface="ISHALinkpen Join Connect" panose="03050602040000000000" pitchFamily="66" charset="0"/>
              <a:ea typeface="ISHALinkpen Join Connect" panose="03050602040000000000" pitchFamily="66" charset="0"/>
              <a:sym typeface="Arial"/>
            </a:endParaRPr>
          </a:p>
          <a:p>
            <a:pPr marL="0" marR="0" lvl="0" indent="0" algn="l" rtl="0">
              <a:spcBef>
                <a:spcPts val="0"/>
              </a:spcBef>
              <a:spcAft>
                <a:spcPts val="0"/>
              </a:spcAft>
              <a:buClr>
                <a:schemeClr val="dk1"/>
              </a:buClr>
              <a:buSzPts val="1800"/>
              <a:buFont typeface="Arial"/>
              <a:buNone/>
            </a:pPr>
            <a:r>
              <a:rPr lang="en-GB" sz="1800" dirty="0">
                <a:solidFill>
                  <a:schemeClr val="dk1"/>
                </a:solidFill>
                <a:latin typeface="ISHALinkpen Join Connect" panose="03050602040000000000" pitchFamily="66" charset="0"/>
                <a:ea typeface="ISHALinkpen Join Connect" panose="03050602040000000000" pitchFamily="66" charset="0"/>
                <a:sym typeface="Arial"/>
              </a:rPr>
              <a:t>The focus for the project is to highlight simple and fun activities for families to complete together.  </a:t>
            </a:r>
            <a:endParaRPr sz="1800" dirty="0">
              <a:solidFill>
                <a:schemeClr val="dk1"/>
              </a:solidFill>
              <a:latin typeface="ISHALinkpen Join Connect" panose="03050602040000000000" pitchFamily="66" charset="0"/>
              <a:ea typeface="ISHALinkpen Join Connect" panose="03050602040000000000" pitchFamily="66" charset="0"/>
              <a:sym typeface="Arial"/>
            </a:endParaRPr>
          </a:p>
        </p:txBody>
      </p:sp>
      <p:pic>
        <p:nvPicPr>
          <p:cNvPr id="500" name="Google Shape;500;p23"/>
          <p:cNvPicPr preferRelativeResize="0"/>
          <p:nvPr/>
        </p:nvPicPr>
        <p:blipFill rotWithShape="1">
          <a:blip r:embed="rId3">
            <a:alphaModFix/>
          </a:blip>
          <a:srcRect/>
          <a:stretch/>
        </p:blipFill>
        <p:spPr>
          <a:xfrm rot="-520743">
            <a:off x="2050970" y="4491574"/>
            <a:ext cx="4396259" cy="1586339"/>
          </a:xfrm>
          <a:prstGeom prst="rect">
            <a:avLst/>
          </a:prstGeom>
          <a:noFill/>
          <a:ln>
            <a:noFill/>
          </a:ln>
        </p:spPr>
      </p:pic>
      <p:sp>
        <p:nvSpPr>
          <p:cNvPr id="501" name="Google Shape;501;p23"/>
          <p:cNvSpPr txBox="1"/>
          <p:nvPr/>
        </p:nvSpPr>
        <p:spPr>
          <a:xfrm>
            <a:off x="100731" y="3072367"/>
            <a:ext cx="8089348" cy="1200288"/>
          </a:xfrm>
          <a:prstGeom prst="rect">
            <a:avLst/>
          </a:prstGeom>
          <a:noFill/>
          <a:ln w="5715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dirty="0">
                <a:solidFill>
                  <a:schemeClr val="dk1"/>
                </a:solidFill>
                <a:latin typeface="ISHALinkpen Join Connect" panose="03050602040000000000" pitchFamily="66" charset="0"/>
                <a:ea typeface="ISHALinkpen Join Connect" panose="03050602040000000000" pitchFamily="66" charset="0"/>
                <a:sym typeface="Arial"/>
              </a:rPr>
              <a:t>Visit their website at </a:t>
            </a:r>
            <a:endParaRPr sz="18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ISHALinkpen Join Connect" panose="03050602040000000000" pitchFamily="66" charset="0"/>
              <a:ea typeface="ISHALinkpen Join Connect" panose="03050602040000000000" pitchFamily="66" charset="0"/>
              <a:sym typeface="Arial"/>
            </a:endParaRPr>
          </a:p>
          <a:p>
            <a:pPr marL="0" marR="0" lvl="0" indent="0" algn="l" rtl="0">
              <a:spcBef>
                <a:spcPts val="0"/>
              </a:spcBef>
              <a:spcAft>
                <a:spcPts val="0"/>
              </a:spcAft>
              <a:buClr>
                <a:schemeClr val="dk1"/>
              </a:buClr>
              <a:buSzPts val="1800"/>
              <a:buFont typeface="Arial"/>
              <a:buNone/>
            </a:pPr>
            <a:r>
              <a:rPr lang="en-GB" sz="1800" u="sng" dirty="0">
                <a:solidFill>
                  <a:schemeClr val="dk1"/>
                </a:solidFill>
                <a:latin typeface="ISHALinkpen Join Connect" panose="03050602040000000000" pitchFamily="66" charset="0"/>
                <a:ea typeface="ISHALinkpen Join Connect" panose="03050602040000000000" pitchFamily="66" charset="0"/>
                <a:sym typeface="Arial"/>
                <a:hlinkClick r:id="rId4">
                  <a:extLst>
                    <a:ext uri="{A12FA001-AC4F-418D-AE19-62706E023703}">
                      <ahyp:hlinkClr xmlns:ahyp="http://schemas.microsoft.com/office/drawing/2018/hyperlinkcolor" val="tx"/>
                    </a:ext>
                  </a:extLst>
                </a:hlinkClick>
              </a:rPr>
              <a:t>https://hungrylittleminds.  campaign.gov.uk/</a:t>
            </a:r>
            <a:endParaRPr sz="1800" dirty="0">
              <a:solidFill>
                <a:schemeClr val="dk1"/>
              </a:solidFill>
              <a:latin typeface="ISHALinkpen Join Connect" panose="03050602040000000000" pitchFamily="66" charset="0"/>
              <a:ea typeface="ISHALinkpen Join Connect" panose="03050602040000000000" pitchFamily="66" charset="0"/>
              <a:sym typeface="Arial"/>
            </a:endParaRPr>
          </a:p>
          <a:p>
            <a:pPr marL="0" marR="0" lvl="0" indent="0" algn="l" rtl="0">
              <a:spcBef>
                <a:spcPts val="0"/>
              </a:spcBef>
              <a:spcAft>
                <a:spcPts val="0"/>
              </a:spcAft>
              <a:buClr>
                <a:schemeClr val="dk1"/>
              </a:buClr>
              <a:buSzPts val="1800"/>
              <a:buFont typeface="Calibri"/>
              <a:buNone/>
            </a:pPr>
            <a:endParaRPr sz="1800" dirty="0">
              <a:solidFill>
                <a:schemeClr val="dk1"/>
              </a:solidFill>
              <a:latin typeface="Arial"/>
              <a:ea typeface="Arial"/>
              <a:cs typeface="Arial"/>
              <a:sym typeface="Arial"/>
            </a:endParaRPr>
          </a:p>
        </p:txBody>
      </p:sp>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dirty="0">
                <a:solidFill>
                  <a:schemeClr val="dk1"/>
                </a:solidFill>
                <a:latin typeface="ISHALinkpen Join Connect" panose="03050602040000000000" pitchFamily="66" charset="0"/>
                <a:ea typeface="ISHALinkpen Join Connect" panose="03050602040000000000" pitchFamily="66" charset="0"/>
                <a:cs typeface="Calibri"/>
                <a:sym typeface="Calibri"/>
              </a:rPr>
              <a:t>Transitions</a:t>
            </a:r>
            <a:endParaRPr sz="3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3"/>
          <p:cNvSpPr txBox="1"/>
          <p:nvPr/>
        </p:nvSpPr>
        <p:spPr>
          <a:xfrm>
            <a:off x="577288" y="2581694"/>
            <a:ext cx="8566712"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sym typeface="Arial"/>
              </a:rPr>
              <a:t>Home Visits will be conducted by Mrs Holdsworth and Mrs Webber on the first two days of Autumn term – 7</a:t>
            </a:r>
            <a:r>
              <a:rPr lang="en-GB" sz="1800" b="1" baseline="30000" dirty="0">
                <a:solidFill>
                  <a:schemeClr val="dk1"/>
                </a:solidFill>
                <a:latin typeface="ISHALinkpen Join Connect" panose="03050602040000000000" pitchFamily="66" charset="0"/>
                <a:ea typeface="ISHALinkpen Join Connect" panose="03050602040000000000" pitchFamily="66" charset="0"/>
                <a:sym typeface="Arial"/>
              </a:rPr>
              <a:t>th</a:t>
            </a:r>
            <a:r>
              <a:rPr lang="en-GB" sz="1800" b="1" dirty="0">
                <a:solidFill>
                  <a:schemeClr val="dk1"/>
                </a:solidFill>
                <a:latin typeface="ISHALinkpen Join Connect" panose="03050602040000000000" pitchFamily="66" charset="0"/>
                <a:ea typeface="ISHALinkpen Join Connect" panose="03050602040000000000" pitchFamily="66" charset="0"/>
                <a:sym typeface="Arial"/>
              </a:rPr>
              <a:t> and 8</a:t>
            </a:r>
            <a:r>
              <a:rPr lang="en-GB" sz="1800" b="1" baseline="30000" dirty="0">
                <a:solidFill>
                  <a:schemeClr val="dk1"/>
                </a:solidFill>
                <a:latin typeface="ISHALinkpen Join Connect" panose="03050602040000000000" pitchFamily="66" charset="0"/>
                <a:ea typeface="ISHALinkpen Join Connect" panose="03050602040000000000" pitchFamily="66" charset="0"/>
                <a:sym typeface="Arial"/>
              </a:rPr>
              <a:t>th</a:t>
            </a:r>
            <a:r>
              <a:rPr lang="en-GB" sz="1800" b="1" dirty="0">
                <a:solidFill>
                  <a:schemeClr val="dk1"/>
                </a:solidFill>
                <a:latin typeface="ISHALinkpen Join Connect" panose="03050602040000000000" pitchFamily="66" charset="0"/>
                <a:ea typeface="ISHALinkpen Join Connect" panose="03050602040000000000" pitchFamily="66" charset="0"/>
                <a:sym typeface="Arial"/>
              </a:rPr>
              <a:t> September, 2023. </a:t>
            </a:r>
          </a:p>
          <a:p>
            <a:pPr marL="0" marR="0" lvl="0" indent="0" algn="l" rtl="0">
              <a:spcBef>
                <a:spcPts val="0"/>
              </a:spcBef>
              <a:spcAft>
                <a:spcPts val="0"/>
              </a:spcAft>
              <a:buClr>
                <a:schemeClr val="dk1"/>
              </a:buClr>
              <a:buSzPts val="1800"/>
              <a:buFont typeface="Arial"/>
              <a:buNone/>
            </a:pPr>
            <a:endParaRPr lang="en-GB" sz="1800" b="1" dirty="0">
              <a:solidFill>
                <a:schemeClr val="dk1"/>
              </a:solidFill>
              <a:latin typeface="ISHALinkpen Join Connect" panose="03050602040000000000" pitchFamily="66" charset="0"/>
              <a:ea typeface="ISHALinkpen Join Connect" panose="03050602040000000000" pitchFamily="66" charset="0"/>
            </a:endParaRPr>
          </a:p>
          <a:p>
            <a:pPr marL="0" marR="0" lvl="0" indent="0" algn="l" rtl="0">
              <a:spcBef>
                <a:spcPts val="0"/>
              </a:spcBef>
              <a:spcAft>
                <a:spcPts val="0"/>
              </a:spcAft>
              <a:buClr>
                <a:schemeClr val="dk1"/>
              </a:buClr>
              <a:buSzPts val="1800"/>
              <a:buFont typeface="Arial"/>
              <a:buNone/>
            </a:pPr>
            <a:r>
              <a:rPr lang="en-GB" sz="1800" b="1" dirty="0">
                <a:solidFill>
                  <a:schemeClr val="dk1"/>
                </a:solidFill>
                <a:latin typeface="ISHALinkpen Join Connect" panose="03050602040000000000" pitchFamily="66" charset="0"/>
                <a:ea typeface="ISHALinkpen Join Connect" panose="03050602040000000000" pitchFamily="66" charset="0"/>
                <a:sym typeface="Arial"/>
              </a:rPr>
              <a:t>First day in school will be 11</a:t>
            </a:r>
            <a:r>
              <a:rPr lang="en-GB" sz="1800" b="1" baseline="30000" dirty="0">
                <a:solidFill>
                  <a:schemeClr val="dk1"/>
                </a:solidFill>
                <a:latin typeface="ISHALinkpen Join Connect" panose="03050602040000000000" pitchFamily="66" charset="0"/>
                <a:ea typeface="ISHALinkpen Join Connect" panose="03050602040000000000" pitchFamily="66" charset="0"/>
                <a:sym typeface="Arial"/>
              </a:rPr>
              <a:t>th</a:t>
            </a:r>
            <a:r>
              <a:rPr lang="en-GB" sz="1800" b="1" dirty="0">
                <a:solidFill>
                  <a:schemeClr val="dk1"/>
                </a:solidFill>
                <a:latin typeface="ISHALinkpen Join Connect" panose="03050602040000000000" pitchFamily="66" charset="0"/>
                <a:ea typeface="ISHALinkpen Join Connect" panose="03050602040000000000" pitchFamily="66" charset="0"/>
                <a:sym typeface="Arial"/>
              </a:rPr>
              <a:t> September, 2023.</a:t>
            </a:r>
            <a:endParaRPr sz="1800" b="1" dirty="0">
              <a:solidFill>
                <a:schemeClr val="dk1"/>
              </a:solidFill>
              <a:latin typeface="ISHALinkpen Join Connect" panose="03050602040000000000" pitchFamily="66" charset="0"/>
              <a:ea typeface="ISHALinkpen Join Connect" panose="03050602040000000000" pitchFamily="66" charset="0"/>
              <a:sym typeface="Arial"/>
            </a:endParaRPr>
          </a:p>
        </p:txBody>
      </p:sp>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dirty="0">
                <a:solidFill>
                  <a:schemeClr val="dk1"/>
                </a:solidFill>
                <a:latin typeface="ISHALinkpen Join Connect" panose="03050602040000000000" pitchFamily="66" charset="0"/>
                <a:ea typeface="ISHALinkpen Join Connect" panose="03050602040000000000" pitchFamily="66" charset="0"/>
                <a:cs typeface="Calibri"/>
                <a:sym typeface="Calibri"/>
              </a:rPr>
              <a:t>Home Visits &amp; Start Date </a:t>
            </a:r>
            <a:endParaRPr sz="3400" dirty="0"/>
          </a:p>
        </p:txBody>
      </p:sp>
    </p:spTree>
    <p:extLst>
      <p:ext uri="{BB962C8B-B14F-4D97-AF65-F5344CB8AC3E}">
        <p14:creationId xmlns:p14="http://schemas.microsoft.com/office/powerpoint/2010/main" val="56860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dirty="0">
                <a:solidFill>
                  <a:schemeClr val="dk1"/>
                </a:solidFill>
                <a:latin typeface="ISHALinkpen Join Connect" panose="03050602040000000000" pitchFamily="66" charset="0"/>
                <a:ea typeface="ISHALinkpen Join Connect" panose="03050602040000000000" pitchFamily="66" charset="0"/>
                <a:cs typeface="Calibri"/>
                <a:sym typeface="Calibri"/>
              </a:rPr>
              <a:t>Common parent worries </a:t>
            </a:r>
          </a:p>
        </p:txBody>
      </p:sp>
      <p:sp>
        <p:nvSpPr>
          <p:cNvPr id="2" name="TextBox 1">
            <a:extLst>
              <a:ext uri="{FF2B5EF4-FFF2-40B4-BE49-F238E27FC236}">
                <a16:creationId xmlns:a16="http://schemas.microsoft.com/office/drawing/2014/main" id="{4AF6DE32-0BCA-9FB9-A2FC-524CC24FF7FD}"/>
              </a:ext>
            </a:extLst>
          </p:cNvPr>
          <p:cNvSpPr txBox="1"/>
          <p:nvPr/>
        </p:nvSpPr>
        <p:spPr>
          <a:xfrm>
            <a:off x="1003177" y="2183907"/>
            <a:ext cx="7474998"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Feeling emotional about leaving your child especially if they become upset</a:t>
            </a:r>
          </a:p>
          <a:p>
            <a:r>
              <a:rPr lang="en-GB" sz="2000" dirty="0">
                <a:latin typeface="ISHALinkpen Join" panose="03050602040000000000" pitchFamily="66" charset="0"/>
                <a:ea typeface="ISHALinkpen Join" panose="03050602040000000000" pitchFamily="66" charset="0"/>
              </a:rPr>
              <a:t> </a:t>
            </a:r>
          </a:p>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Being unsure about what happens at school</a:t>
            </a:r>
          </a:p>
          <a:p>
            <a:r>
              <a:rPr lang="en-GB" sz="2000" dirty="0">
                <a:latin typeface="ISHALinkpen Join" panose="03050602040000000000" pitchFamily="66" charset="0"/>
                <a:ea typeface="ISHALinkpen Join" panose="03050602040000000000" pitchFamily="66" charset="0"/>
              </a:rPr>
              <a:t> </a:t>
            </a:r>
          </a:p>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Practical concerns such as ‘will my child be able to find the toilet?’ </a:t>
            </a:r>
          </a:p>
          <a:p>
            <a:endParaRPr lang="en-GB" sz="2000" dirty="0">
              <a:latin typeface="ISHALinkpen Join" panose="03050602040000000000" pitchFamily="66" charset="0"/>
              <a:ea typeface="ISHALinkpen Join" panose="03050602040000000000" pitchFamily="66" charset="0"/>
            </a:endParaRPr>
          </a:p>
          <a:p>
            <a:pPr marL="285750" indent="-28575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Will my child make friends?</a:t>
            </a:r>
          </a:p>
        </p:txBody>
      </p:sp>
    </p:spTree>
    <p:extLst>
      <p:ext uri="{BB962C8B-B14F-4D97-AF65-F5344CB8AC3E}">
        <p14:creationId xmlns:p14="http://schemas.microsoft.com/office/powerpoint/2010/main" val="2885671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504" name="Google Shape;504;p23"/>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kumimoji="0" lang="en-GB" sz="3300" i="0" u="none" strike="noStrike" kern="0" cap="none" spc="0" normalizeH="0" baseline="0" noProof="0" dirty="0">
                <a:ln>
                  <a:noFill/>
                </a:ln>
                <a:solidFill>
                  <a:srgbClr val="000000"/>
                </a:solidFill>
                <a:effectLst/>
                <a:uLnTx/>
                <a:uFillTx/>
                <a:latin typeface="ISHALinkpen Join" panose="03050602040000000000" pitchFamily="66" charset="0"/>
                <a:ea typeface="ISHALinkpen Join" panose="03050602040000000000" pitchFamily="66" charset="0"/>
                <a:cs typeface="Calibri"/>
                <a:sym typeface="Calibri"/>
              </a:rPr>
              <a:t>How to help your child feel confident when starting school</a:t>
            </a:r>
            <a:endParaRPr lang="en-GB" sz="3400" dirty="0">
              <a:solidFill>
                <a:schemeClr val="dk1"/>
              </a:solidFill>
              <a:latin typeface="ISHALinkpen Join" panose="03050602040000000000" pitchFamily="66" charset="0"/>
              <a:ea typeface="ISHALinkpen Join" panose="03050602040000000000" pitchFamily="66" charset="0"/>
              <a:cs typeface="Calibri"/>
              <a:sym typeface="Calibri"/>
            </a:endParaRPr>
          </a:p>
        </p:txBody>
      </p:sp>
      <p:sp>
        <p:nvSpPr>
          <p:cNvPr id="3" name="Content Placeholder 2">
            <a:extLst>
              <a:ext uri="{FF2B5EF4-FFF2-40B4-BE49-F238E27FC236}">
                <a16:creationId xmlns:a16="http://schemas.microsoft.com/office/drawing/2014/main" id="{EDA7BAE6-3603-2F4C-DFD0-F74A738520DE}"/>
              </a:ext>
            </a:extLst>
          </p:cNvPr>
          <p:cNvSpPr txBox="1">
            <a:spLocks/>
          </p:cNvSpPr>
          <p:nvPr/>
        </p:nvSpPr>
        <p:spPr>
          <a:xfrm>
            <a:off x="266330" y="2367093"/>
            <a:ext cx="8673484" cy="3424107"/>
          </a:xfrm>
          <a:prstGeom prst="rect">
            <a:avLst/>
          </a:prstGeom>
        </p:spPr>
        <p:txBody>
          <a:bodyP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Let your child become independent  they will still want lots of cuddles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Coats and jumpers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Putting on and taking off their own jumper/cardigan</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Nose wiping</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Lunchtimes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Names</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Toileting</a:t>
            </a:r>
          </a:p>
          <a:p>
            <a:pPr marL="342900" indent="-342900">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Washing hands</a:t>
            </a:r>
          </a:p>
          <a:p>
            <a:endParaRPr lang="en-GB" dirty="0"/>
          </a:p>
        </p:txBody>
      </p:sp>
    </p:spTree>
    <p:extLst>
      <p:ext uri="{BB962C8B-B14F-4D97-AF65-F5344CB8AC3E}">
        <p14:creationId xmlns:p14="http://schemas.microsoft.com/office/powerpoint/2010/main" val="2834545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4e8b89538e_1_9"/>
          <p:cNvSpPr/>
          <p:nvPr/>
        </p:nvSpPr>
        <p:spPr>
          <a:xfrm>
            <a:off x="0" y="0"/>
            <a:ext cx="9144000" cy="1084082"/>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GB" sz="4100" dirty="0">
                <a:solidFill>
                  <a:schemeClr val="tx1"/>
                </a:solidFill>
                <a:latin typeface="ISHALinkpen Join Connect" panose="03050602040000000000" pitchFamily="66" charset="0"/>
                <a:ea typeface="ISHALinkpen Join Connect" panose="03050602040000000000" pitchFamily="66" charset="0"/>
                <a:cs typeface="Calibri"/>
                <a:sym typeface="Calibri"/>
              </a:rPr>
              <a:t>Communications</a:t>
            </a:r>
            <a:endParaRPr dirty="0">
              <a:solidFill>
                <a:schemeClr val="tx1"/>
              </a:solidFill>
              <a:latin typeface="ISHALinkpen Join Connect" panose="03050602040000000000" pitchFamily="66" charset="0"/>
              <a:ea typeface="ISHALinkpen Join Connect" panose="03050602040000000000" pitchFamily="66" charset="0"/>
            </a:endParaRPr>
          </a:p>
        </p:txBody>
      </p:sp>
      <p:sp>
        <p:nvSpPr>
          <p:cNvPr id="544" name="Google Shape;544;g24e8b89538e_1_9"/>
          <p:cNvSpPr txBox="1"/>
          <p:nvPr/>
        </p:nvSpPr>
        <p:spPr>
          <a:xfrm>
            <a:off x="182550" y="1103442"/>
            <a:ext cx="8778900" cy="524756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As there are many events that run throughout the school year, we like to keep Parents and Carers up to date. Please see a list of ways below that we communicate with Parents and Carers.</a:t>
            </a:r>
          </a:p>
          <a:p>
            <a:pPr marL="0" lvl="0" indent="0" algn="l" rtl="0">
              <a:lnSpc>
                <a:spcPct val="115000"/>
              </a:lnSpc>
              <a:spcBef>
                <a:spcPts val="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Website</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a:t>
            </a:r>
            <a:r>
              <a:rPr lang="en-GB" sz="1300" u="sng" dirty="0">
                <a:solidFill>
                  <a:schemeClr val="hlink"/>
                </a:solidFill>
                <a:latin typeface="ISHALinkpen Join Connect" panose="03050602040000000000" pitchFamily="66" charset="0"/>
                <a:ea typeface="ISHALinkpen Join Connect" panose="03050602040000000000" pitchFamily="66" charset="0"/>
                <a:cs typeface="Calibri"/>
                <a:sym typeface="Calibri"/>
                <a:hlinkClick r:id="rId3"/>
              </a:rPr>
              <a:t>www.limewoodprimary.co.uk</a:t>
            </a:r>
            <a:endParaRPr lang="en-GB" sz="1300" u="sng" dirty="0">
              <a:solidFill>
                <a:schemeClr val="hlink"/>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endParaRPr sz="1300" u="sng" dirty="0">
              <a:solidFill>
                <a:schemeClr val="hlink"/>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Arbor</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 This is an app that you can download to your phone. You will receive notifications, letters, newsletters, forms, consents and alike. You can also pay dinner money and book your child onto clubs, trips and manage Parent’s Evening appointments. We ask all Parents/Carers to ensure they have a working Arbor account as this will ensure that you are notified of any last-minute changes to events, as well as all important information. If you would like to sign up please give your email address to the front office who will send you a link for registration.</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If you are having technical difficulties with Arbor please use the help guides </a:t>
            </a:r>
            <a:r>
              <a:rPr lang="en-GB" sz="1300" u="sng" dirty="0">
                <a:solidFill>
                  <a:schemeClr val="hlink"/>
                </a:solidFill>
                <a:latin typeface="ISHALinkpen Join Connect" panose="03050602040000000000" pitchFamily="66" charset="0"/>
                <a:ea typeface="ISHALinkpen Join Connect" panose="03050602040000000000" pitchFamily="66" charset="0"/>
                <a:cs typeface="Calibri"/>
                <a:sym typeface="Calibri"/>
                <a:hlinkClick r:id="rId4"/>
              </a:rPr>
              <a:t>https://support.arbor-education.com/</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or speak to the front office.</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Facebook</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 “Like” our Facebook page “</a:t>
            </a:r>
            <a:r>
              <a:rPr lang="en-GB" sz="1300" dirty="0" err="1">
                <a:solidFill>
                  <a:srgbClr val="716863"/>
                </a:solidFill>
                <a:latin typeface="ISHALinkpen Join Connect" panose="03050602040000000000" pitchFamily="66" charset="0"/>
                <a:ea typeface="ISHALinkpen Join Connect" panose="03050602040000000000" pitchFamily="66" charset="0"/>
                <a:cs typeface="Calibri"/>
                <a:sym typeface="Calibri"/>
              </a:rPr>
              <a:t>LimeWood</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Primary School”</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Twitter</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 Follow us @Limew00d</a:t>
            </a: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4e8b89538e_1_9"/>
          <p:cNvSpPr/>
          <p:nvPr/>
        </p:nvSpPr>
        <p:spPr>
          <a:xfrm>
            <a:off x="0" y="0"/>
            <a:ext cx="9144000" cy="1084082"/>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GB" sz="4100" dirty="0">
                <a:solidFill>
                  <a:schemeClr val="tx1"/>
                </a:solidFill>
                <a:latin typeface="ISHALinkpen Join Connect" panose="03050602040000000000" pitchFamily="66" charset="0"/>
                <a:ea typeface="ISHALinkpen Join Connect" panose="03050602040000000000" pitchFamily="66" charset="0"/>
                <a:cs typeface="Calibri"/>
                <a:sym typeface="Calibri"/>
              </a:rPr>
              <a:t>Communications</a:t>
            </a:r>
            <a:endParaRPr dirty="0">
              <a:solidFill>
                <a:schemeClr val="tx1"/>
              </a:solidFill>
              <a:latin typeface="ISHALinkpen Join Connect" panose="03050602040000000000" pitchFamily="66" charset="0"/>
              <a:ea typeface="ISHALinkpen Join Connect" panose="03050602040000000000" pitchFamily="66" charset="0"/>
            </a:endParaRPr>
          </a:p>
        </p:txBody>
      </p:sp>
      <p:sp>
        <p:nvSpPr>
          <p:cNvPr id="544" name="Google Shape;544;g24e8b89538e_1_9"/>
          <p:cNvSpPr txBox="1"/>
          <p:nvPr/>
        </p:nvSpPr>
        <p:spPr>
          <a:xfrm>
            <a:off x="182550" y="1103442"/>
            <a:ext cx="8778900" cy="661011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lang="en-GB" sz="105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Paper Copies – </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We try to help the environment by not sending too many correspondence by paper as we have many other resources to get information to you, however sometimes if there is an important notice we may send a paper letter. Please check your child’s book bags daily to check for information.</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Weekly Newsletter – </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Our weekly newsletter is published every Friday. It will contain all important information. This is an information resource that we ask Parents/Carers to check each week. If you do not receive Arbor please check our website as our newsletters are uploaded there too. The office will be happy to print you a paper copy also.</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Front Office – Mrs Cunningham </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in the front office will be happy to help you with any information that you require. Pop in, email </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hlinkClick r:id="rId3"/>
              </a:rPr>
              <a:t>LWPoffice@watschools.org.uk</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 or call 01322 344935</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Class Teachers – </a:t>
            </a: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Class Teachers inform the pupils in their class about upcoming events, they may display posters in their windows to remind Parents and Carers about the events so please look out for this.</a:t>
            </a:r>
          </a:p>
          <a:p>
            <a:pPr marL="0" lvl="0" indent="0" algn="l" rtl="0">
              <a:lnSpc>
                <a:spcPct val="115000"/>
              </a:lnSpc>
              <a:spcBef>
                <a:spcPts val="400"/>
              </a:spcBef>
              <a:spcAft>
                <a:spcPts val="0"/>
              </a:spcAft>
              <a:buNone/>
            </a:pPr>
            <a:endParaRPr sz="1300"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400"/>
              </a:spcAft>
              <a:buNone/>
            </a:pPr>
            <a:r>
              <a:rPr lang="en-GB" sz="1300" dirty="0">
                <a:solidFill>
                  <a:srgbClr val="716863"/>
                </a:solidFill>
                <a:latin typeface="ISHALinkpen Join Connect" panose="03050602040000000000" pitchFamily="66" charset="0"/>
                <a:ea typeface="ISHALinkpen Join Connect" panose="03050602040000000000" pitchFamily="66" charset="0"/>
                <a:cs typeface="Calibri"/>
                <a:sym typeface="Calibri"/>
              </a:rPr>
              <a:t>We hope that by using all of these channels of communication we ensure everybody is kept up to date. </a:t>
            </a:r>
          </a:p>
          <a:p>
            <a:pPr marL="0" lvl="0" indent="0" algn="l" rtl="0">
              <a:lnSpc>
                <a:spcPct val="115000"/>
              </a:lnSpc>
              <a:spcBef>
                <a:spcPts val="400"/>
              </a:spcBef>
              <a:spcAft>
                <a:spcPts val="400"/>
              </a:spcAft>
              <a:buNone/>
            </a:pPr>
            <a:endPar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a:p>
            <a:pPr marL="0" lvl="0" indent="0" algn="l" rtl="0">
              <a:lnSpc>
                <a:spcPct val="115000"/>
              </a:lnSpc>
              <a:spcBef>
                <a:spcPts val="400"/>
              </a:spcBef>
              <a:spcAft>
                <a:spcPts val="400"/>
              </a:spcAft>
              <a:buNone/>
            </a:pPr>
            <a:r>
              <a:rPr lang="en-GB" sz="1300" b="1" dirty="0">
                <a:solidFill>
                  <a:srgbClr val="716863"/>
                </a:solidFill>
                <a:latin typeface="ISHALinkpen Join Connect" panose="03050602040000000000" pitchFamily="66" charset="0"/>
                <a:ea typeface="ISHALinkpen Join Connect" panose="03050602040000000000" pitchFamily="66" charset="0"/>
                <a:cs typeface="Calibri"/>
                <a:sym typeface="Calibri"/>
              </a:rPr>
              <a:t>Please ensure that you are also regularly checking these channels for information as it is all of our responsibility to keep up to date.</a:t>
            </a:r>
            <a:endParaRPr sz="1300" b="1" dirty="0">
              <a:solidFill>
                <a:srgbClr val="716863"/>
              </a:solidFill>
              <a:latin typeface="ISHALinkpen Join Connect" panose="03050602040000000000" pitchFamily="66" charset="0"/>
              <a:ea typeface="ISHALinkpen Join Connect" panose="03050602040000000000" pitchFamily="66" charset="0"/>
              <a:cs typeface="Calibri"/>
              <a:sym typeface="Calibri"/>
            </a:endParaRPr>
          </a:p>
        </p:txBody>
      </p:sp>
    </p:spTree>
    <p:extLst>
      <p:ext uri="{BB962C8B-B14F-4D97-AF65-F5344CB8AC3E}">
        <p14:creationId xmlns:p14="http://schemas.microsoft.com/office/powerpoint/2010/main" val="929418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a:spLocks noGrp="1"/>
          </p:cNvSpPr>
          <p:nvPr>
            <p:ph type="title"/>
          </p:nvPr>
        </p:nvSpPr>
        <p:spPr>
          <a:xfrm>
            <a:off x="289990" y="271813"/>
            <a:ext cx="8064896"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5400" b="1" dirty="0">
                <a:solidFill>
                  <a:srgbClr val="4A7B29"/>
                </a:solidFill>
                <a:latin typeface="ISHALinkpen Join Connect" panose="03050602040000000000" pitchFamily="66" charset="0"/>
                <a:ea typeface="ISHALinkpen Join Connect" panose="03050602040000000000" pitchFamily="66" charset="0"/>
                <a:sym typeface="Calibri"/>
              </a:rPr>
              <a:t>EYFS Support Staff</a:t>
            </a:r>
            <a:endParaRPr sz="54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grpSp>
        <p:nvGrpSpPr>
          <p:cNvPr id="133" name="Google Shape;133;p5"/>
          <p:cNvGrpSpPr/>
          <p:nvPr/>
        </p:nvGrpSpPr>
        <p:grpSpPr>
          <a:xfrm>
            <a:off x="483218" y="2821172"/>
            <a:ext cx="7707203" cy="2862282"/>
            <a:chOff x="1293922" y="595505"/>
            <a:chExt cx="7707203" cy="2862282"/>
          </a:xfrm>
        </p:grpSpPr>
        <p:sp>
          <p:nvSpPr>
            <p:cNvPr id="134" name="Google Shape;134;p5"/>
            <p:cNvSpPr txBox="1"/>
            <p:nvPr/>
          </p:nvSpPr>
          <p:spPr>
            <a:xfrm>
              <a:off x="1293922" y="595505"/>
              <a:ext cx="2592300" cy="28622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Teaching Assistants</a:t>
              </a:r>
            </a:p>
            <a:p>
              <a:pPr marL="0" marR="0" lvl="0" indent="0" algn="ctr" rtl="0">
                <a:spcBef>
                  <a:spcPts val="0"/>
                </a:spcBef>
                <a:spcAft>
                  <a:spcPts val="0"/>
                </a:spcAft>
                <a:buClr>
                  <a:srgbClr val="3F3F3F"/>
                </a:buClr>
                <a:buSzPts val="2000"/>
                <a:buFont typeface="Calibri"/>
                <a:buNone/>
              </a:pP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p>
            <a:p>
              <a:pPr marL="0" marR="0" lvl="0" indent="0" algn="ctr" rtl="0">
                <a:spcBef>
                  <a:spcPts val="0"/>
                </a:spcBef>
                <a:spcAft>
                  <a:spcPts val="0"/>
                </a:spcAft>
                <a:buClr>
                  <a:srgbClr val="3F3F3F"/>
                </a:buClr>
                <a:buSzPts val="2000"/>
                <a:buFont typeface="Calibri"/>
                <a:buNone/>
              </a:pPr>
              <a:endPar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Price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135" name="Google Shape;135;p5"/>
            <p:cNvSpPr txBox="1"/>
            <p:nvPr/>
          </p:nvSpPr>
          <p:spPr>
            <a:xfrm>
              <a:off x="6301425" y="1759869"/>
              <a:ext cx="2699700"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endParaRPr dirty="0"/>
            </a:p>
          </p:txBody>
        </p:sp>
      </p:grpSp>
      <p:sp>
        <p:nvSpPr>
          <p:cNvPr id="137" name="Google Shape;137;p5"/>
          <p:cNvSpPr/>
          <p:nvPr/>
        </p:nvSpPr>
        <p:spPr>
          <a:xfrm>
            <a:off x="0" y="-25830"/>
            <a:ext cx="9144000" cy="1939471"/>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34;p5">
            <a:extLst>
              <a:ext uri="{FF2B5EF4-FFF2-40B4-BE49-F238E27FC236}">
                <a16:creationId xmlns:a16="http://schemas.microsoft.com/office/drawing/2014/main" id="{ABCF2237-ECA3-F43E-B680-4B2ABE4BEF5E}"/>
              </a:ext>
            </a:extLst>
          </p:cNvPr>
          <p:cNvSpPr txBox="1"/>
          <p:nvPr/>
        </p:nvSpPr>
        <p:spPr>
          <a:xfrm>
            <a:off x="616765" y="3785461"/>
            <a:ext cx="25923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a:t>
            </a:r>
            <a:r>
              <a:rPr lang="en-GB" sz="2000" b="1" i="0" u="none" strike="noStrike" cap="none" dirty="0" err="1">
                <a:solidFill>
                  <a:srgbClr val="3F3F3F"/>
                </a:solidFill>
                <a:latin typeface="ISHALinkpen Join Connect" panose="03050602040000000000" pitchFamily="66" charset="0"/>
                <a:ea typeface="ISHALinkpen Join Connect" panose="03050602040000000000" pitchFamily="66" charset="0"/>
                <a:cs typeface="Calibri"/>
                <a:sym typeface="Calibri"/>
              </a:rPr>
              <a:t>Mickley</a:t>
            </a: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
        <p:nvSpPr>
          <p:cNvPr id="6" name="Google Shape;134;p5">
            <a:extLst>
              <a:ext uri="{FF2B5EF4-FFF2-40B4-BE49-F238E27FC236}">
                <a16:creationId xmlns:a16="http://schemas.microsoft.com/office/drawing/2014/main" id="{217CDDB1-4D67-0D59-74A9-E23D0A033690}"/>
              </a:ext>
            </a:extLst>
          </p:cNvPr>
          <p:cNvSpPr txBox="1"/>
          <p:nvPr/>
        </p:nvSpPr>
        <p:spPr>
          <a:xfrm>
            <a:off x="4572000" y="2821172"/>
            <a:ext cx="2592300"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Midday Meal Supervisor</a:t>
            </a: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 </a:t>
            </a:r>
          </a:p>
          <a:p>
            <a:pPr marL="0" marR="0" lvl="0" indent="0" algn="ctr" rtl="0">
              <a:spcBef>
                <a:spcPts val="0"/>
              </a:spcBef>
              <a:spcAft>
                <a:spcPts val="0"/>
              </a:spcAft>
              <a:buClr>
                <a:srgbClr val="3F3F3F"/>
              </a:buClr>
              <a:buSzPts val="2000"/>
              <a:buFont typeface="Calibri"/>
              <a:buNone/>
            </a:pPr>
            <a:endParaRPr lang="en-GB" sz="2000" b="1"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r>
              <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rPr>
              <a:t>Mrs </a:t>
            </a:r>
            <a:r>
              <a:rPr lang="en-GB" sz="2000" b="1" i="0" u="none" strike="noStrike" cap="none" dirty="0" err="1">
                <a:solidFill>
                  <a:srgbClr val="3F3F3F"/>
                </a:solidFill>
                <a:latin typeface="ISHALinkpen Join Connect" panose="03050602040000000000" pitchFamily="66" charset="0"/>
                <a:ea typeface="ISHALinkpen Join Connect" panose="03050602040000000000" pitchFamily="66" charset="0"/>
                <a:cs typeface="Calibri"/>
                <a:sym typeface="Calibri"/>
              </a:rPr>
              <a:t>Mogford</a:t>
            </a:r>
            <a:endParaRPr lang="en-GB" sz="2000" b="1"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rgbClr val="3F3F3F"/>
              </a:buClr>
              <a:buSzPts val="2000"/>
              <a:buFont typeface="Calibri"/>
              <a:buNone/>
            </a:pPr>
            <a:endParaRPr sz="2000" b="0" i="0" u="none" strike="noStrike" cap="none" dirty="0">
              <a:solidFill>
                <a:srgbClr val="3F3F3F"/>
              </a:solidFill>
              <a:latin typeface="Calibri"/>
              <a:ea typeface="Calibri"/>
              <a:cs typeface="Calibri"/>
              <a:sym typeface="Calibri"/>
            </a:endParaRPr>
          </a:p>
        </p:txBody>
      </p:sp>
    </p:spTree>
    <p:extLst>
      <p:ext uri="{BB962C8B-B14F-4D97-AF65-F5344CB8AC3E}">
        <p14:creationId xmlns:p14="http://schemas.microsoft.com/office/powerpoint/2010/main" val="358542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4A7B29"/>
              </a:buClr>
              <a:buSzPts val="4800"/>
              <a:buFont typeface="Calibri"/>
              <a:buNone/>
            </a:pPr>
            <a:r>
              <a:rPr lang="en-GB" b="1" dirty="0">
                <a:solidFill>
                  <a:srgbClr val="4A7B29"/>
                </a:solidFill>
                <a:latin typeface="ISHALinkpen Join Connect" panose="03050602040000000000" pitchFamily="66" charset="0"/>
                <a:ea typeface="ISHALinkpen Join Connect" panose="03050602040000000000" pitchFamily="66" charset="0"/>
              </a:rPr>
              <a:t>Social Media</a:t>
            </a:r>
            <a:endParaRPr b="1" dirty="0">
              <a:solidFill>
                <a:srgbClr val="4A7B29"/>
              </a:solidFill>
              <a:latin typeface="ISHALinkpen Join Connect" panose="03050602040000000000" pitchFamily="66" charset="0"/>
              <a:ea typeface="ISHALinkpen Join Connect" panose="03050602040000000000" pitchFamily="66" charset="0"/>
            </a:endParaRPr>
          </a:p>
        </p:txBody>
      </p:sp>
      <p:sp>
        <p:nvSpPr>
          <p:cNvPr id="550" name="Google Shape;550;p7"/>
          <p:cNvSpPr txBox="1">
            <a:spLocks noGrp="1"/>
          </p:cNvSpPr>
          <p:nvPr>
            <p:ph type="body" idx="1"/>
          </p:nvPr>
        </p:nvSpPr>
        <p:spPr>
          <a:xfrm>
            <a:off x="822959" y="1916832"/>
            <a:ext cx="7543801" cy="4023360"/>
          </a:xfrm>
          <a:prstGeom prst="rect">
            <a:avLst/>
          </a:prstGeom>
          <a:noFill/>
          <a:ln>
            <a:noFill/>
          </a:ln>
        </p:spPr>
        <p:txBody>
          <a:bodyPr spcFirstLastPara="1" wrap="square" lIns="0" tIns="45700" rIns="0" bIns="45700" anchor="t" anchorCtr="0">
            <a:normAutofit/>
          </a:bodyPr>
          <a:lstStyle/>
          <a:p>
            <a:pPr marL="91440" lvl="0" indent="0" algn="l" rtl="0">
              <a:lnSpc>
                <a:spcPct val="90000"/>
              </a:lnSpc>
              <a:spcBef>
                <a:spcPts val="0"/>
              </a:spcBef>
              <a:spcAft>
                <a:spcPts val="0"/>
              </a:spcAft>
              <a:buClr>
                <a:schemeClr val="dk1"/>
              </a:buClr>
              <a:buSzPts val="2000"/>
              <a:buNone/>
            </a:pPr>
            <a:endParaRPr dirty="0"/>
          </a:p>
          <a:p>
            <a:pPr marL="91440" lvl="0" indent="-91440" algn="l" rtl="0">
              <a:lnSpc>
                <a:spcPct val="90000"/>
              </a:lnSpc>
              <a:spcBef>
                <a:spcPts val="1400"/>
              </a:spcBef>
              <a:spcAft>
                <a:spcPts val="0"/>
              </a:spcAft>
              <a:buClr>
                <a:schemeClr val="dk1"/>
              </a:buClr>
              <a:buSzPts val="2000"/>
              <a:buChar char=" "/>
            </a:pPr>
            <a:r>
              <a:rPr lang="en-GB" dirty="0">
                <a:solidFill>
                  <a:schemeClr val="accent6"/>
                </a:solidFill>
              </a:rPr>
              <a:t>                                </a:t>
            </a:r>
            <a:r>
              <a:rPr lang="en-GB" sz="3200" dirty="0">
                <a:solidFill>
                  <a:schemeClr val="accent6"/>
                </a:solidFill>
                <a:latin typeface="ISHALinkpen Join Connect" panose="03050602040000000000" pitchFamily="66" charset="0"/>
                <a:ea typeface="ISHALinkpen Join Connect" panose="03050602040000000000" pitchFamily="66" charset="0"/>
              </a:rPr>
              <a:t>@Limew00d</a:t>
            </a:r>
            <a:endParaRPr dirty="0">
              <a:solidFill>
                <a:schemeClr val="accent6"/>
              </a:solidFill>
              <a:latin typeface="ISHALinkpen Join Connect" panose="03050602040000000000" pitchFamily="66" charset="0"/>
              <a:ea typeface="ISHALinkpen Join Connect" panose="03050602040000000000" pitchFamily="66" charset="0"/>
            </a:endParaRPr>
          </a:p>
          <a:p>
            <a:pPr marL="91440" lvl="0" indent="0" algn="l" rtl="0">
              <a:lnSpc>
                <a:spcPct val="90000"/>
              </a:lnSpc>
              <a:spcBef>
                <a:spcPts val="1400"/>
              </a:spcBef>
              <a:spcAft>
                <a:spcPts val="0"/>
              </a:spcAft>
              <a:buClr>
                <a:schemeClr val="dk1"/>
              </a:buClr>
              <a:buSzPts val="2000"/>
              <a:buNone/>
            </a:pPr>
            <a:endParaRPr dirty="0">
              <a:solidFill>
                <a:schemeClr val="accent2"/>
              </a:solidFill>
            </a:endParaRPr>
          </a:p>
          <a:p>
            <a:pPr marL="91440" lvl="0" indent="0" algn="l" rtl="0">
              <a:lnSpc>
                <a:spcPct val="90000"/>
              </a:lnSpc>
              <a:spcBef>
                <a:spcPts val="1400"/>
              </a:spcBef>
              <a:spcAft>
                <a:spcPts val="0"/>
              </a:spcAft>
              <a:buClr>
                <a:schemeClr val="dk1"/>
              </a:buClr>
              <a:buSzPts val="2000"/>
              <a:buNone/>
            </a:pPr>
            <a:endParaRPr dirty="0">
              <a:solidFill>
                <a:schemeClr val="accent2"/>
              </a:solidFill>
            </a:endParaRPr>
          </a:p>
          <a:p>
            <a:pPr marL="91440" lvl="0" indent="0" algn="l" rtl="0">
              <a:lnSpc>
                <a:spcPct val="90000"/>
              </a:lnSpc>
              <a:spcBef>
                <a:spcPts val="1400"/>
              </a:spcBef>
              <a:spcAft>
                <a:spcPts val="0"/>
              </a:spcAft>
              <a:buClr>
                <a:schemeClr val="dk1"/>
              </a:buClr>
              <a:buSzPts val="2000"/>
              <a:buNone/>
            </a:pPr>
            <a:endParaRPr dirty="0">
              <a:solidFill>
                <a:schemeClr val="accent2"/>
              </a:solidFill>
            </a:endParaRPr>
          </a:p>
          <a:p>
            <a:pPr marL="91440" lvl="0" indent="-91440" algn="l" rtl="0">
              <a:lnSpc>
                <a:spcPct val="90000"/>
              </a:lnSpc>
              <a:spcBef>
                <a:spcPts val="1400"/>
              </a:spcBef>
              <a:spcAft>
                <a:spcPts val="0"/>
              </a:spcAft>
              <a:buClr>
                <a:schemeClr val="accent2"/>
              </a:buClr>
              <a:buSzPts val="2000"/>
              <a:buChar char=" "/>
            </a:pPr>
            <a:r>
              <a:rPr lang="en-GB" dirty="0">
                <a:solidFill>
                  <a:schemeClr val="accent2"/>
                </a:solidFill>
                <a:latin typeface="ISHALinkpen Join Connect" panose="03050602040000000000" pitchFamily="66" charset="0"/>
                <a:ea typeface="ISHALinkpen Join Connect" panose="03050602040000000000" pitchFamily="66" charset="0"/>
              </a:rPr>
              <a:t>              </a:t>
            </a:r>
            <a:r>
              <a:rPr lang="en-GB" sz="2800" dirty="0">
                <a:solidFill>
                  <a:schemeClr val="accent6"/>
                </a:solidFill>
                <a:latin typeface="ISHALinkpen Join Connect" panose="03050602040000000000" pitchFamily="66" charset="0"/>
                <a:ea typeface="ISHALinkpen Join Connect" panose="03050602040000000000" pitchFamily="66" charset="0"/>
              </a:rPr>
              <a:t>Lime Wood Primary School </a:t>
            </a:r>
            <a:endParaRPr sz="2800" dirty="0">
              <a:solidFill>
                <a:schemeClr val="accent6"/>
              </a:solidFill>
              <a:latin typeface="ISHALinkpen Join Connect" panose="03050602040000000000" pitchFamily="66" charset="0"/>
              <a:ea typeface="ISHALinkpen Join Connect" panose="03050602040000000000" pitchFamily="66" charset="0"/>
            </a:endParaRPr>
          </a:p>
        </p:txBody>
      </p:sp>
      <p:pic>
        <p:nvPicPr>
          <p:cNvPr id="551" name="Google Shape;551;p7"/>
          <p:cNvPicPr preferRelativeResize="0"/>
          <p:nvPr/>
        </p:nvPicPr>
        <p:blipFill rotWithShape="1">
          <a:blip r:embed="rId3">
            <a:alphaModFix/>
          </a:blip>
          <a:srcRect/>
          <a:stretch/>
        </p:blipFill>
        <p:spPr>
          <a:xfrm>
            <a:off x="539552" y="2420888"/>
            <a:ext cx="1800225" cy="1704975"/>
          </a:xfrm>
          <a:prstGeom prst="rect">
            <a:avLst/>
          </a:prstGeom>
          <a:noFill/>
          <a:ln>
            <a:noFill/>
          </a:ln>
        </p:spPr>
      </p:pic>
      <p:pic>
        <p:nvPicPr>
          <p:cNvPr id="552" name="Google Shape;552;p7"/>
          <p:cNvPicPr preferRelativeResize="0"/>
          <p:nvPr/>
        </p:nvPicPr>
        <p:blipFill rotWithShape="1">
          <a:blip r:embed="rId4">
            <a:alphaModFix/>
          </a:blip>
          <a:srcRect/>
          <a:stretch/>
        </p:blipFill>
        <p:spPr>
          <a:xfrm>
            <a:off x="896739" y="4629919"/>
            <a:ext cx="1085850" cy="1152525"/>
          </a:xfrm>
          <a:prstGeom prst="rect">
            <a:avLst/>
          </a:prstGeom>
          <a:noFill/>
          <a:ln>
            <a:noFill/>
          </a:ln>
        </p:spPr>
      </p:pic>
      <p:sp>
        <p:nvSpPr>
          <p:cNvPr id="554" name="Google Shape;554;p7"/>
          <p:cNvSpPr/>
          <p:nvPr/>
        </p:nvSpPr>
        <p:spPr>
          <a:xfrm>
            <a:off x="0" y="0"/>
            <a:ext cx="9144000" cy="1690689"/>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4e8b89538e_1_2"/>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sz="4100" dirty="0">
                <a:solidFill>
                  <a:schemeClr val="tx1"/>
                </a:solidFill>
                <a:latin typeface="ISHALinkpen Join Connect" panose="03050602040000000000" pitchFamily="66" charset="0"/>
                <a:ea typeface="ISHALinkpen Join Connect" panose="03050602040000000000" pitchFamily="66" charset="0"/>
              </a:rPr>
              <a:t>Attendance</a:t>
            </a:r>
            <a:endParaRPr sz="4100" dirty="0">
              <a:solidFill>
                <a:schemeClr val="tx1"/>
              </a:solidFill>
              <a:latin typeface="ISHALinkpen Join Connect" panose="03050602040000000000" pitchFamily="66" charset="0"/>
              <a:ea typeface="ISHALinkpen Join Connect" panose="03050602040000000000" pitchFamily="66" charset="0"/>
            </a:endParaRPr>
          </a:p>
        </p:txBody>
      </p:sp>
      <p:pic>
        <p:nvPicPr>
          <p:cNvPr id="10" name="Picture 9">
            <a:extLst>
              <a:ext uri="{FF2B5EF4-FFF2-40B4-BE49-F238E27FC236}">
                <a16:creationId xmlns:a16="http://schemas.microsoft.com/office/drawing/2014/main" id="{F7C8DADC-F7D0-9732-1871-AED332F05CFF}"/>
              </a:ext>
            </a:extLst>
          </p:cNvPr>
          <p:cNvPicPr>
            <a:picLocks noChangeAspect="1"/>
          </p:cNvPicPr>
          <p:nvPr/>
        </p:nvPicPr>
        <p:blipFill>
          <a:blip r:embed="rId3"/>
          <a:stretch>
            <a:fillRect/>
          </a:stretch>
        </p:blipFill>
        <p:spPr>
          <a:xfrm>
            <a:off x="1279934" y="1523967"/>
            <a:ext cx="6223961" cy="520549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4e8b89538e_1_2"/>
          <p:cNvSpPr txBox="1">
            <a:spLocks noGrp="1"/>
          </p:cNvSpPr>
          <p:nvPr>
            <p:ph type="title"/>
          </p:nvPr>
        </p:nvSpPr>
        <p:spPr>
          <a:xfrm>
            <a:off x="628650" y="365126"/>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sz="4100" dirty="0">
                <a:solidFill>
                  <a:schemeClr val="tx1"/>
                </a:solidFill>
                <a:latin typeface="ISHALinkpen Join Connect" panose="03050602040000000000" pitchFamily="66" charset="0"/>
                <a:ea typeface="ISHALinkpen Join Connect" panose="03050602040000000000" pitchFamily="66" charset="0"/>
              </a:rPr>
              <a:t>Attendance</a:t>
            </a:r>
            <a:endParaRPr sz="4100" dirty="0">
              <a:solidFill>
                <a:schemeClr val="tx1"/>
              </a:solidFill>
              <a:latin typeface="ISHALinkpen Join Connect" panose="03050602040000000000" pitchFamily="66" charset="0"/>
              <a:ea typeface="ISHALinkpen Join Connect" panose="03050602040000000000" pitchFamily="66" charset="0"/>
            </a:endParaRPr>
          </a:p>
        </p:txBody>
      </p:sp>
      <p:pic>
        <p:nvPicPr>
          <p:cNvPr id="3" name="Picture 2">
            <a:extLst>
              <a:ext uri="{FF2B5EF4-FFF2-40B4-BE49-F238E27FC236}">
                <a16:creationId xmlns:a16="http://schemas.microsoft.com/office/drawing/2014/main" id="{B5AE78A3-EA3C-03C7-B652-35944AC94821}"/>
              </a:ext>
            </a:extLst>
          </p:cNvPr>
          <p:cNvPicPr>
            <a:picLocks noChangeAspect="1"/>
          </p:cNvPicPr>
          <p:nvPr/>
        </p:nvPicPr>
        <p:blipFill>
          <a:blip r:embed="rId3"/>
          <a:stretch>
            <a:fillRect/>
          </a:stretch>
        </p:blipFill>
        <p:spPr>
          <a:xfrm>
            <a:off x="258683" y="1690826"/>
            <a:ext cx="8885317" cy="4926790"/>
          </a:xfrm>
          <a:prstGeom prst="rect">
            <a:avLst/>
          </a:prstGeom>
        </p:spPr>
      </p:pic>
    </p:spTree>
    <p:extLst>
      <p:ext uri="{BB962C8B-B14F-4D97-AF65-F5344CB8AC3E}">
        <p14:creationId xmlns:p14="http://schemas.microsoft.com/office/powerpoint/2010/main" val="2069022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4e8b89538e_1_2"/>
          <p:cNvSpPr/>
          <p:nvPr/>
        </p:nvSpPr>
        <p:spPr>
          <a:xfrm>
            <a:off x="0" y="0"/>
            <a:ext cx="9144000" cy="1389168"/>
          </a:xfrm>
          <a:prstGeom prst="rect">
            <a:avLst/>
          </a:prstGeom>
          <a:solidFill>
            <a:srgbClr val="6B948C">
              <a:alpha val="8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4e8b89538e_1_2"/>
          <p:cNvSpPr txBox="1">
            <a:spLocks noGrp="1"/>
          </p:cNvSpPr>
          <p:nvPr>
            <p:ph type="title"/>
          </p:nvPr>
        </p:nvSpPr>
        <p:spPr>
          <a:xfrm>
            <a:off x="628650" y="365126"/>
            <a:ext cx="7886700" cy="5818858"/>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sz="4100" dirty="0">
                <a:solidFill>
                  <a:schemeClr val="tx1"/>
                </a:solidFill>
                <a:latin typeface="ISHALinkpen Join Connect" panose="03050602040000000000" pitchFamily="66" charset="0"/>
                <a:ea typeface="ISHALinkpen Join Connect" panose="03050602040000000000" pitchFamily="66" charset="0"/>
              </a:rPr>
              <a:t>We cannot wait to work with you all. </a:t>
            </a:r>
            <a:br>
              <a:rPr lang="en-GB" sz="4100" dirty="0">
                <a:solidFill>
                  <a:schemeClr val="tx1"/>
                </a:solidFill>
                <a:latin typeface="ISHALinkpen Join Connect" panose="03050602040000000000" pitchFamily="66" charset="0"/>
                <a:ea typeface="ISHALinkpen Join Connect" panose="03050602040000000000" pitchFamily="66" charset="0"/>
              </a:rPr>
            </a:br>
            <a:br>
              <a:rPr lang="en-GB" sz="4100" dirty="0">
                <a:solidFill>
                  <a:schemeClr val="tx1"/>
                </a:solidFill>
                <a:latin typeface="ISHALinkpen Join Connect" panose="03050602040000000000" pitchFamily="66" charset="0"/>
                <a:ea typeface="ISHALinkpen Join Connect" panose="03050602040000000000" pitchFamily="66" charset="0"/>
              </a:rPr>
            </a:br>
            <a:r>
              <a:rPr lang="en-GB" sz="4100" dirty="0">
                <a:solidFill>
                  <a:schemeClr val="tx1"/>
                </a:solidFill>
                <a:latin typeface="ISHALinkpen Join Connect" panose="03050602040000000000" pitchFamily="66" charset="0"/>
                <a:ea typeface="ISHALinkpen Join Connect" panose="03050602040000000000" pitchFamily="66" charset="0"/>
              </a:rPr>
              <a:t>THANK YOU </a:t>
            </a:r>
            <a:br>
              <a:rPr lang="en-GB" sz="4100" dirty="0">
                <a:solidFill>
                  <a:schemeClr val="tx1"/>
                </a:solidFill>
                <a:latin typeface="ISHALinkpen Join Connect" panose="03050602040000000000" pitchFamily="66" charset="0"/>
                <a:ea typeface="ISHALinkpen Join Connect" panose="03050602040000000000" pitchFamily="66" charset="0"/>
              </a:rPr>
            </a:br>
            <a:br>
              <a:rPr lang="en-GB" sz="4100" dirty="0">
                <a:solidFill>
                  <a:schemeClr val="tx1"/>
                </a:solidFill>
                <a:latin typeface="ISHALinkpen Join Connect" panose="03050602040000000000" pitchFamily="66" charset="0"/>
                <a:ea typeface="ISHALinkpen Join Connect" panose="03050602040000000000" pitchFamily="66" charset="0"/>
              </a:rPr>
            </a:br>
            <a:endParaRPr sz="4100" dirty="0">
              <a:solidFill>
                <a:schemeClr val="tx1"/>
              </a:solidFill>
              <a:latin typeface="ISHALinkpen Join Connect" panose="03050602040000000000" pitchFamily="66" charset="0"/>
              <a:ea typeface="ISHALinkpen Join Connect" panose="03050602040000000000" pitchFamily="66" charset="0"/>
            </a:endParaRPr>
          </a:p>
        </p:txBody>
      </p:sp>
    </p:spTree>
    <p:extLst>
      <p:ext uri="{BB962C8B-B14F-4D97-AF65-F5344CB8AC3E}">
        <p14:creationId xmlns:p14="http://schemas.microsoft.com/office/powerpoint/2010/main" val="884726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27"/>
          <p:cNvPicPr preferRelativeResize="0"/>
          <p:nvPr/>
        </p:nvPicPr>
        <p:blipFill rotWithShape="1">
          <a:blip r:embed="rId3">
            <a:alphaModFix/>
          </a:blip>
          <a:srcRect t="7724" r="408"/>
          <a:stretch/>
        </p:blipFill>
        <p:spPr>
          <a:xfrm>
            <a:off x="2555776" y="2132856"/>
            <a:ext cx="3672407" cy="3734793"/>
          </a:xfrm>
          <a:prstGeom prst="rect">
            <a:avLst/>
          </a:prstGeom>
          <a:noFill/>
          <a:ln>
            <a:noFill/>
          </a:ln>
        </p:spPr>
      </p:pic>
      <p:sp>
        <p:nvSpPr>
          <p:cNvPr id="570" name="Google Shape;570;p27"/>
          <p:cNvSpPr txBox="1">
            <a:spLocks noGrp="1"/>
          </p:cNvSpPr>
          <p:nvPr>
            <p:ph type="title"/>
          </p:nvPr>
        </p:nvSpPr>
        <p:spPr>
          <a:xfrm>
            <a:off x="683568" y="260648"/>
            <a:ext cx="75438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6000"/>
              <a:buFont typeface="Calibri"/>
              <a:buNone/>
            </a:pPr>
            <a:r>
              <a:rPr lang="en-GB" sz="6000" b="1">
                <a:latin typeface="Calibri"/>
                <a:ea typeface="Calibri"/>
                <a:cs typeface="Calibri"/>
                <a:sym typeface="Calibri"/>
              </a:rPr>
              <a:t>Any Questions</a:t>
            </a:r>
            <a:endParaRPr sz="6000" b="1">
              <a:latin typeface="Calibri"/>
              <a:ea typeface="Calibri"/>
              <a:cs typeface="Calibri"/>
              <a:sym typeface="Calibri"/>
            </a:endParaRPr>
          </a:p>
        </p:txBody>
      </p:sp>
      <p:sp>
        <p:nvSpPr>
          <p:cNvPr id="572" name="Google Shape;572;p27"/>
          <p:cNvSpPr/>
          <p:nvPr/>
        </p:nvSpPr>
        <p:spPr>
          <a:xfrm>
            <a:off x="0" y="0"/>
            <a:ext cx="9144000" cy="1674856"/>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4"/>
          <p:cNvSpPr txBox="1">
            <a:spLocks noGrp="1"/>
          </p:cNvSpPr>
          <p:nvPr>
            <p:ph type="title"/>
          </p:nvPr>
        </p:nvSpPr>
        <p:spPr>
          <a:xfrm>
            <a:off x="143507" y="851853"/>
            <a:ext cx="7906983" cy="87469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4000" b="1" dirty="0">
                <a:solidFill>
                  <a:srgbClr val="4A7B29"/>
                </a:solidFill>
                <a:latin typeface="ISHALinkpen Join Connect" panose="03050602040000000000" pitchFamily="66" charset="0"/>
                <a:ea typeface="ISHALinkpen Join Connect" panose="03050602040000000000" pitchFamily="66" charset="0"/>
                <a:sym typeface="Calibri"/>
              </a:rPr>
              <a:t>Inclusion </a:t>
            </a:r>
            <a:r>
              <a:rPr lang="en-GB" sz="4000" b="1" dirty="0">
                <a:solidFill>
                  <a:srgbClr val="4A7B29"/>
                </a:solidFill>
                <a:latin typeface="ISHALinkpen Join Connect" panose="03050602040000000000" pitchFamily="66" charset="0"/>
                <a:ea typeface="ISHALinkpen Join Connect" panose="03050602040000000000" pitchFamily="66" charset="0"/>
              </a:rPr>
              <a:t>&amp; Safeguarding </a:t>
            </a:r>
            <a:endParaRPr sz="40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sp>
        <p:nvSpPr>
          <p:cNvPr id="145" name="Google Shape;145;p4"/>
          <p:cNvSpPr txBox="1">
            <a:spLocks noGrp="1"/>
          </p:cNvSpPr>
          <p:nvPr>
            <p:ph type="body" idx="1"/>
          </p:nvPr>
        </p:nvSpPr>
        <p:spPr>
          <a:xfrm>
            <a:off x="6398167" y="2031965"/>
            <a:ext cx="2123400" cy="38481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p:txBody>
      </p:sp>
      <p:sp>
        <p:nvSpPr>
          <p:cNvPr id="149" name="Google Shape;149;p4"/>
          <p:cNvSpPr/>
          <p:nvPr/>
        </p:nvSpPr>
        <p:spPr>
          <a:xfrm>
            <a:off x="0" y="0"/>
            <a:ext cx="9144000" cy="1941922"/>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4"/>
          <p:cNvSpPr txBox="1"/>
          <p:nvPr/>
        </p:nvSpPr>
        <p:spPr>
          <a:xfrm>
            <a:off x="2891713" y="2420332"/>
            <a:ext cx="6393689"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Calibri"/>
              <a:buNone/>
            </a:pPr>
            <a:r>
              <a:rPr lang="en-GB" sz="2200" b="1" dirty="0">
                <a:solidFill>
                  <a:schemeClr val="dk1"/>
                </a:solidFill>
                <a:latin typeface="ISHALinkpen Join Connect" panose="03050602040000000000" pitchFamily="66" charset="0"/>
                <a:ea typeface="ISHALinkpen Join Connect" panose="03050602040000000000" pitchFamily="66" charset="0"/>
                <a:cs typeface="Calibri"/>
                <a:sym typeface="Calibri"/>
              </a:rPr>
              <a:t>Miss Ingrams</a:t>
            </a:r>
          </a:p>
          <a:p>
            <a:pPr marL="0" marR="0" lvl="0" indent="0" algn="l" rtl="0">
              <a:spcBef>
                <a:spcPts val="0"/>
              </a:spcBef>
              <a:spcAft>
                <a:spcPts val="0"/>
              </a:spcAft>
              <a:buClr>
                <a:schemeClr val="dk1"/>
              </a:buClr>
              <a:buSzPts val="2200"/>
              <a:buFont typeface="Calibri"/>
              <a:buNone/>
            </a:pPr>
            <a:r>
              <a:rPr lang="en-GB" sz="2200" b="1"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Headteacher </a:t>
            </a:r>
            <a:endParaRPr sz="2200" b="1"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l" rtl="0">
              <a:spcBef>
                <a:spcPts val="0"/>
              </a:spcBef>
              <a:spcAft>
                <a:spcPts val="0"/>
              </a:spcAft>
              <a:buClr>
                <a:schemeClr val="dk1"/>
              </a:buClr>
              <a:buSzPts val="2200"/>
              <a:buFont typeface="Calibri"/>
              <a:buNone/>
            </a:pPr>
            <a:r>
              <a:rPr lang="en-GB" sz="2200" dirty="0">
                <a:solidFill>
                  <a:schemeClr val="dk1"/>
                </a:solidFill>
                <a:latin typeface="ISHALinkpen Join Connect" panose="03050602040000000000" pitchFamily="66" charset="0"/>
                <a:ea typeface="ISHALinkpen Join Connect" panose="03050602040000000000" pitchFamily="66" charset="0"/>
                <a:cs typeface="Calibri"/>
                <a:sym typeface="Calibri"/>
              </a:rPr>
              <a:t>Trust Inclusion Lead &amp; Designated Safeguarding Officer </a:t>
            </a:r>
            <a:endParaRPr sz="22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3" name="Picture 2">
            <a:extLst>
              <a:ext uri="{FF2B5EF4-FFF2-40B4-BE49-F238E27FC236}">
                <a16:creationId xmlns:a16="http://schemas.microsoft.com/office/drawing/2014/main" id="{8CF4E06B-56E5-B563-E4A2-06FAFF20D97C}"/>
              </a:ext>
            </a:extLst>
          </p:cNvPr>
          <p:cNvPicPr>
            <a:picLocks noChangeAspect="1"/>
          </p:cNvPicPr>
          <p:nvPr/>
        </p:nvPicPr>
        <p:blipFill>
          <a:blip r:embed="rId3"/>
          <a:stretch>
            <a:fillRect/>
          </a:stretch>
        </p:blipFill>
        <p:spPr>
          <a:xfrm>
            <a:off x="143507" y="2146130"/>
            <a:ext cx="2343150" cy="23526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4"/>
          <p:cNvSpPr txBox="1">
            <a:spLocks noGrp="1"/>
          </p:cNvSpPr>
          <p:nvPr>
            <p:ph type="title"/>
          </p:nvPr>
        </p:nvSpPr>
        <p:spPr>
          <a:xfrm>
            <a:off x="143507" y="851853"/>
            <a:ext cx="7906983" cy="874693"/>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5400"/>
              <a:buFont typeface="Calibri"/>
              <a:buNone/>
            </a:pPr>
            <a:r>
              <a:rPr lang="en-GB" sz="4000" b="1" dirty="0">
                <a:solidFill>
                  <a:srgbClr val="4A7B29"/>
                </a:solidFill>
                <a:latin typeface="ISHALinkpen Join Connect" panose="03050602040000000000" pitchFamily="66" charset="0"/>
                <a:ea typeface="ISHALinkpen Join Connect" panose="03050602040000000000" pitchFamily="66" charset="0"/>
              </a:rPr>
              <a:t>Front Office  </a:t>
            </a:r>
            <a:endParaRPr sz="4000" b="1" dirty="0">
              <a:solidFill>
                <a:srgbClr val="4A7B29"/>
              </a:solidFill>
              <a:latin typeface="ISHALinkpen Join Connect" panose="03050602040000000000" pitchFamily="66" charset="0"/>
              <a:ea typeface="ISHALinkpen Join Connect" panose="03050602040000000000" pitchFamily="66" charset="0"/>
              <a:sym typeface="Calibri"/>
            </a:endParaRPr>
          </a:p>
        </p:txBody>
      </p:sp>
      <p:sp>
        <p:nvSpPr>
          <p:cNvPr id="145" name="Google Shape;145;p4"/>
          <p:cNvSpPr txBox="1">
            <a:spLocks noGrp="1"/>
          </p:cNvSpPr>
          <p:nvPr>
            <p:ph type="body" idx="1"/>
          </p:nvPr>
        </p:nvSpPr>
        <p:spPr>
          <a:xfrm>
            <a:off x="6398167" y="2031965"/>
            <a:ext cx="2123400" cy="38481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a:p>
            <a:pPr marL="0" lvl="0" indent="0" algn="l" rtl="0">
              <a:lnSpc>
                <a:spcPct val="90000"/>
              </a:lnSpc>
              <a:spcBef>
                <a:spcPts val="1400"/>
              </a:spcBef>
              <a:spcAft>
                <a:spcPts val="0"/>
              </a:spcAft>
              <a:buClr>
                <a:schemeClr val="dk1"/>
              </a:buClr>
              <a:buSzPts val="2400"/>
              <a:buNone/>
            </a:pPr>
            <a:endParaRPr sz="2400" dirty="0"/>
          </a:p>
        </p:txBody>
      </p:sp>
      <p:sp>
        <p:nvSpPr>
          <p:cNvPr id="149" name="Google Shape;149;p4"/>
          <p:cNvSpPr/>
          <p:nvPr/>
        </p:nvSpPr>
        <p:spPr>
          <a:xfrm>
            <a:off x="0" y="-1"/>
            <a:ext cx="9144000" cy="1932495"/>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4"/>
          <p:cNvSpPr txBox="1"/>
          <p:nvPr/>
        </p:nvSpPr>
        <p:spPr>
          <a:xfrm>
            <a:off x="2891713" y="2420332"/>
            <a:ext cx="6393689"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Calibri"/>
              <a:buNone/>
            </a:pPr>
            <a:r>
              <a:rPr lang="en-GB" sz="2200" b="1" dirty="0">
                <a:solidFill>
                  <a:schemeClr val="dk1"/>
                </a:solidFill>
                <a:latin typeface="ISHALinkpen Join Connect" panose="03050602040000000000" pitchFamily="66" charset="0"/>
                <a:ea typeface="ISHALinkpen Join Connect" panose="03050602040000000000" pitchFamily="66" charset="0"/>
                <a:cs typeface="Calibri"/>
                <a:sym typeface="Calibri"/>
              </a:rPr>
              <a:t>Mrs Cunningham </a:t>
            </a:r>
          </a:p>
          <a:p>
            <a:pPr marL="0" marR="0" lvl="0" indent="0" algn="l" rtl="0">
              <a:spcBef>
                <a:spcPts val="0"/>
              </a:spcBef>
              <a:spcAft>
                <a:spcPts val="0"/>
              </a:spcAft>
              <a:buClr>
                <a:schemeClr val="dk1"/>
              </a:buClr>
              <a:buSzPts val="2200"/>
              <a:buFont typeface="Calibri"/>
              <a:buNone/>
            </a:pPr>
            <a:r>
              <a:rPr lang="en-GB" sz="2200" b="1" dirty="0">
                <a:solidFill>
                  <a:schemeClr val="dk1"/>
                </a:solidFill>
                <a:latin typeface="ISHALinkpen Join Connect" panose="03050602040000000000" pitchFamily="66" charset="0"/>
                <a:ea typeface="ISHALinkpen Join Connect" panose="03050602040000000000" pitchFamily="66" charset="0"/>
                <a:cs typeface="Calibri"/>
                <a:sym typeface="Calibri"/>
              </a:rPr>
              <a:t>Senior Office Administrator </a:t>
            </a:r>
            <a:endParaRPr sz="22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pic>
        <p:nvPicPr>
          <p:cNvPr id="3" name="Picture 2" descr="A person in a turtleneck sweater&#10;&#10;Description automatically generated with low confidence">
            <a:extLst>
              <a:ext uri="{FF2B5EF4-FFF2-40B4-BE49-F238E27FC236}">
                <a16:creationId xmlns:a16="http://schemas.microsoft.com/office/drawing/2014/main" id="{2118DA75-6317-2241-F29F-C77DF866183C}"/>
              </a:ext>
            </a:extLst>
          </p:cNvPr>
          <p:cNvPicPr>
            <a:picLocks noChangeAspect="1"/>
          </p:cNvPicPr>
          <p:nvPr/>
        </p:nvPicPr>
        <p:blipFill>
          <a:blip r:embed="rId3"/>
          <a:stretch>
            <a:fillRect/>
          </a:stretch>
        </p:blipFill>
        <p:spPr>
          <a:xfrm>
            <a:off x="622434" y="2211764"/>
            <a:ext cx="2269280" cy="3025707"/>
          </a:xfrm>
          <a:prstGeom prst="rect">
            <a:avLst/>
          </a:prstGeom>
        </p:spPr>
      </p:pic>
    </p:spTree>
    <p:extLst>
      <p:ext uri="{BB962C8B-B14F-4D97-AF65-F5344CB8AC3E}">
        <p14:creationId xmlns:p14="http://schemas.microsoft.com/office/powerpoint/2010/main" val="46456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273377" y="496174"/>
            <a:ext cx="8078666" cy="118868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4A7B29"/>
              </a:buClr>
              <a:buSzPts val="4800"/>
              <a:buFont typeface="Calibri"/>
              <a:buNone/>
            </a:pPr>
            <a:r>
              <a:rPr lang="en-GB" b="1" dirty="0">
                <a:solidFill>
                  <a:srgbClr val="4A7B29"/>
                </a:solidFill>
                <a:latin typeface="ISHALinkpen Join Connect" panose="03050602040000000000" pitchFamily="66" charset="0"/>
                <a:ea typeface="ISHALinkpen Join Connect" panose="03050602040000000000" pitchFamily="66" charset="0"/>
              </a:rPr>
              <a:t>Woodland Academy Trust</a:t>
            </a:r>
            <a:endParaRPr b="1" dirty="0">
              <a:solidFill>
                <a:srgbClr val="4A7B29"/>
              </a:solidFill>
              <a:latin typeface="ISHALinkpen Join Connect" panose="03050602040000000000" pitchFamily="66" charset="0"/>
              <a:ea typeface="ISHALinkpen Join Connect" panose="03050602040000000000" pitchFamily="66" charset="0"/>
            </a:endParaRPr>
          </a:p>
        </p:txBody>
      </p:sp>
      <p:sp>
        <p:nvSpPr>
          <p:cNvPr id="160" name="Google Shape;160;p6"/>
          <p:cNvSpPr txBox="1">
            <a:spLocks noGrp="1"/>
          </p:cNvSpPr>
          <p:nvPr>
            <p:ph type="body" idx="1"/>
          </p:nvPr>
        </p:nvSpPr>
        <p:spPr>
          <a:xfrm>
            <a:off x="169682" y="2293884"/>
            <a:ext cx="8842343" cy="4247700"/>
          </a:xfrm>
          <a:prstGeom prst="rect">
            <a:avLst/>
          </a:prstGeom>
          <a:noFill/>
          <a:ln>
            <a:noFill/>
          </a:ln>
        </p:spPr>
        <p:txBody>
          <a:bodyPr spcFirstLastPara="1" wrap="square" lIns="0" tIns="45700" rIns="0" bIns="45700" anchor="t" anchorCtr="0">
            <a:normAutofit/>
          </a:bodyPr>
          <a:lstStyle/>
          <a:p>
            <a:pPr marL="171450" lvl="0" indent="0" algn="l" rtl="0">
              <a:lnSpc>
                <a:spcPct val="90000"/>
              </a:lnSpc>
              <a:spcBef>
                <a:spcPts val="0"/>
              </a:spcBef>
              <a:spcAft>
                <a:spcPts val="0"/>
              </a:spcAft>
              <a:buNone/>
            </a:pPr>
            <a:r>
              <a:rPr lang="en-GB" sz="2400" dirty="0">
                <a:latin typeface="ISHALinkpen Join Connect" panose="03050602040000000000" pitchFamily="66" charset="0"/>
                <a:ea typeface="ISHALinkpen Join Connect" panose="03050602040000000000" pitchFamily="66" charset="0"/>
              </a:rPr>
              <a:t>Lime Wood Primary School is part of the Woodland Academy Trust. Schools within the trust work in collaboration, sharing good practice to ensure every child, in every school achieves their full potential. </a:t>
            </a:r>
            <a:endParaRPr dirty="0">
              <a:latin typeface="ISHALinkpen Join Connect" panose="03050602040000000000" pitchFamily="66" charset="0"/>
              <a:ea typeface="ISHALinkpen Join Connect" panose="03050602040000000000" pitchFamily="66" charset="0"/>
            </a:endParaRPr>
          </a:p>
          <a:p>
            <a:pPr marL="171450" lvl="0" indent="0" algn="l" rtl="0">
              <a:lnSpc>
                <a:spcPct val="90000"/>
              </a:lnSpc>
              <a:spcBef>
                <a:spcPts val="1400"/>
              </a:spcBef>
              <a:spcAft>
                <a:spcPts val="0"/>
              </a:spcAft>
              <a:buNone/>
            </a:pPr>
            <a:r>
              <a:rPr lang="en-GB" sz="2400" dirty="0">
                <a:latin typeface="ISHALinkpen Join Connect" panose="03050602040000000000" pitchFamily="66" charset="0"/>
                <a:ea typeface="ISHALinkpen Join Connect" panose="03050602040000000000" pitchFamily="66" charset="0"/>
              </a:rPr>
              <a:t>For more information, please do visit the trust website and the school website at </a:t>
            </a:r>
          </a:p>
          <a:p>
            <a:pPr marL="171450" lvl="0" indent="0" algn="l" rtl="0">
              <a:lnSpc>
                <a:spcPct val="90000"/>
              </a:lnSpc>
              <a:spcBef>
                <a:spcPts val="1400"/>
              </a:spcBef>
              <a:spcAft>
                <a:spcPts val="0"/>
              </a:spcAft>
              <a:buNone/>
            </a:pPr>
            <a:endParaRPr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1400"/>
              </a:spcBef>
              <a:spcAft>
                <a:spcPts val="0"/>
              </a:spcAft>
              <a:buClr>
                <a:schemeClr val="hlink"/>
              </a:buClr>
              <a:buSzPts val="2400"/>
              <a:buNone/>
            </a:pPr>
            <a:r>
              <a:rPr lang="en-GB" sz="2400" u="sng" dirty="0">
                <a:solidFill>
                  <a:schemeClr val="hlink"/>
                </a:solidFill>
                <a:latin typeface="ISHALinkpen Join Connect" panose="03050602040000000000" pitchFamily="66" charset="0"/>
                <a:ea typeface="ISHALinkpen Join Connect" panose="03050602040000000000" pitchFamily="66" charset="0"/>
                <a:hlinkClick r:id="rId3"/>
              </a:rPr>
              <a:t>www.woodlandacademytrust.co.uk</a:t>
            </a:r>
            <a:endParaRPr sz="2400"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1400"/>
              </a:spcBef>
              <a:spcAft>
                <a:spcPts val="0"/>
              </a:spcAft>
              <a:buClr>
                <a:schemeClr val="hlink"/>
              </a:buClr>
              <a:buSzPts val="2400"/>
              <a:buNone/>
            </a:pPr>
            <a:r>
              <a:rPr lang="en-GB" dirty="0">
                <a:latin typeface="ISHALinkpen Join Connect" panose="03050602040000000000" pitchFamily="66" charset="0"/>
                <a:ea typeface="ISHALinkpen Join Connect" panose="03050602040000000000" pitchFamily="66" charset="0"/>
                <a:hlinkClick r:id="rId4"/>
              </a:rPr>
              <a:t>Lime Wood Primary School</a:t>
            </a:r>
            <a:endParaRPr lang="en-GB" dirty="0">
              <a:latin typeface="ISHALinkpen Join Connect" panose="03050602040000000000" pitchFamily="66" charset="0"/>
              <a:ea typeface="ISHALinkpen Join Connect" panose="03050602040000000000" pitchFamily="66" charset="0"/>
            </a:endParaRPr>
          </a:p>
          <a:p>
            <a:pPr marL="0" lvl="0" indent="0" algn="l" rtl="0">
              <a:lnSpc>
                <a:spcPct val="90000"/>
              </a:lnSpc>
              <a:spcBef>
                <a:spcPts val="1400"/>
              </a:spcBef>
              <a:spcAft>
                <a:spcPts val="0"/>
              </a:spcAft>
              <a:buClr>
                <a:schemeClr val="hlink"/>
              </a:buClr>
              <a:buSzPts val="2400"/>
              <a:buNone/>
            </a:pPr>
            <a:endParaRPr dirty="0"/>
          </a:p>
        </p:txBody>
      </p:sp>
      <p:sp>
        <p:nvSpPr>
          <p:cNvPr id="162" name="Google Shape;162;p6"/>
          <p:cNvSpPr/>
          <p:nvPr/>
        </p:nvSpPr>
        <p:spPr>
          <a:xfrm>
            <a:off x="0" y="0"/>
            <a:ext cx="9144000" cy="1894788"/>
          </a:xfrm>
          <a:prstGeom prst="rect">
            <a:avLst/>
          </a:prstGeom>
          <a:solidFill>
            <a:srgbClr val="6B948C">
              <a:alpha val="8039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title" idx="4294967295"/>
          </p:nvPr>
        </p:nvSpPr>
        <p:spPr>
          <a:xfrm>
            <a:off x="226244" y="520758"/>
            <a:ext cx="8917756" cy="82867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accent2"/>
              </a:buClr>
              <a:buSzPts val="4800"/>
              <a:buFont typeface="Calibri"/>
              <a:buNone/>
            </a:pPr>
            <a:r>
              <a:rPr lang="en-GB" sz="4800" b="1" dirty="0">
                <a:latin typeface="ISHALinkpen Join Connect" panose="03050602040000000000" pitchFamily="66" charset="0"/>
                <a:ea typeface="ISHALinkpen Join Connect" panose="03050602040000000000" pitchFamily="66" charset="0"/>
                <a:sym typeface="Calibri"/>
              </a:rPr>
              <a:t>Behaviour </a:t>
            </a:r>
            <a:r>
              <a:rPr lang="en-GB" sz="4800" b="1" dirty="0">
                <a:latin typeface="ISHALinkpen Join Connect" panose="03050602040000000000" pitchFamily="66" charset="0"/>
                <a:ea typeface="ISHALinkpen Join Connect" panose="03050602040000000000" pitchFamily="66" charset="0"/>
              </a:rPr>
              <a:t>&amp; Relationships</a:t>
            </a:r>
            <a:endParaRPr sz="4800" b="1" dirty="0">
              <a:latin typeface="ISHALinkpen Join Connect" panose="03050602040000000000" pitchFamily="66" charset="0"/>
              <a:ea typeface="ISHALinkpen Join Connect" panose="03050602040000000000" pitchFamily="66" charset="0"/>
              <a:sym typeface="Calibri"/>
            </a:endParaRPr>
          </a:p>
        </p:txBody>
      </p:sp>
      <p:sp>
        <p:nvSpPr>
          <p:cNvPr id="169" name="Google Shape;169;p10"/>
          <p:cNvSpPr txBox="1"/>
          <p:nvPr/>
        </p:nvSpPr>
        <p:spPr>
          <a:xfrm>
            <a:off x="1283343" y="1667931"/>
            <a:ext cx="6840300" cy="206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Calibri"/>
              <a:buNone/>
            </a:pPr>
            <a:r>
              <a:rPr lang="en-GB" sz="2400" b="1"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EYFS follow</a:t>
            </a: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 the three rules:</a:t>
            </a:r>
            <a:endParaRPr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400"/>
              <a:buFont typeface="Calibri"/>
              <a:buNone/>
            </a:pP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Respect</a:t>
            </a:r>
            <a:endParaRPr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400"/>
              <a:buFont typeface="Calibri"/>
              <a:buNone/>
            </a:pP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Listen </a:t>
            </a:r>
            <a:endParaRPr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2400"/>
              <a:buFont typeface="Calibri"/>
              <a:buNone/>
            </a:pPr>
            <a:r>
              <a:rPr lang="en-GB"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Ready</a:t>
            </a:r>
            <a:endParaRPr sz="24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0" marR="0" lvl="0" indent="0" algn="ctr" rtl="0">
              <a:spcBef>
                <a:spcPts val="0"/>
              </a:spcBef>
              <a:spcAft>
                <a:spcPts val="0"/>
              </a:spcAft>
              <a:buClr>
                <a:schemeClr val="dk1"/>
              </a:buClr>
              <a:buSzPts val="3200"/>
              <a:buFont typeface="Calibri"/>
              <a:buNone/>
            </a:pPr>
            <a:endParaRPr sz="3200" b="0" i="0" u="none" strike="noStrike" cap="none" dirty="0">
              <a:solidFill>
                <a:schemeClr val="dk1"/>
              </a:solidFill>
              <a:latin typeface="Calibri"/>
              <a:ea typeface="Calibri"/>
              <a:cs typeface="Calibri"/>
              <a:sym typeface="Calibri"/>
            </a:endParaRPr>
          </a:p>
        </p:txBody>
      </p:sp>
      <p:sp>
        <p:nvSpPr>
          <p:cNvPr id="170" name="Google Shape;170;p10"/>
          <p:cNvSpPr txBox="1"/>
          <p:nvPr/>
        </p:nvSpPr>
        <p:spPr>
          <a:xfrm>
            <a:off x="5494200" y="4930740"/>
            <a:ext cx="36498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dirty="0">
                <a:solidFill>
                  <a:schemeClr val="dk1"/>
                </a:solidFill>
                <a:latin typeface="ISHALinkpen Join Connect" panose="03050602040000000000" pitchFamily="66" charset="0"/>
                <a:ea typeface="ISHALinkpen Join Connect" panose="03050602040000000000" pitchFamily="66" charset="0"/>
                <a:cs typeface="Calibri"/>
                <a:sym typeface="Calibri"/>
              </a:rPr>
              <a:t>Postcards are sent home to parents to celebrate child’s achievements.</a:t>
            </a:r>
            <a:endParaRPr dirty="0">
              <a:latin typeface="ISHALinkpen Join Connect" panose="03050602040000000000" pitchFamily="66" charset="0"/>
              <a:ea typeface="ISHALinkpen Join Connect" panose="03050602040000000000" pitchFamily="66" charset="0"/>
            </a:endParaRPr>
          </a:p>
        </p:txBody>
      </p:sp>
      <p:sp>
        <p:nvSpPr>
          <p:cNvPr id="172" name="Google Shape;172;p10"/>
          <p:cNvSpPr/>
          <p:nvPr/>
        </p:nvSpPr>
        <p:spPr>
          <a:xfrm>
            <a:off x="0" y="-6938"/>
            <a:ext cx="9144000" cy="1486945"/>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0"/>
          <p:cNvSpPr txBox="1"/>
          <p:nvPr/>
        </p:nvSpPr>
        <p:spPr>
          <a:xfrm>
            <a:off x="134675" y="4930740"/>
            <a:ext cx="3928278"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ISHALinkpen Join Connect" panose="03050602040000000000" pitchFamily="66" charset="0"/>
                <a:ea typeface="ISHALinkpen Join Connect" panose="03050602040000000000" pitchFamily="66" charset="0"/>
                <a:cs typeface="Calibri"/>
                <a:sym typeface="Calibri"/>
              </a:rPr>
              <a:t>Children’s names are written in the </a:t>
            </a:r>
            <a:r>
              <a:rPr lang="en-GB" sz="1800" dirty="0">
                <a:solidFill>
                  <a:srgbClr val="FFC000"/>
                </a:solidFill>
                <a:latin typeface="ISHALinkpen Join Connect" panose="03050602040000000000" pitchFamily="66" charset="0"/>
                <a:ea typeface="ISHALinkpen Join Connect" panose="03050602040000000000" pitchFamily="66" charset="0"/>
                <a:cs typeface="Calibri"/>
                <a:sym typeface="Calibri"/>
              </a:rPr>
              <a:t>Golden Book </a:t>
            </a:r>
            <a:r>
              <a:rPr lang="en-GB" sz="1800" dirty="0">
                <a:solidFill>
                  <a:schemeClr val="dk1"/>
                </a:solidFill>
                <a:latin typeface="ISHALinkpen Join Connect" panose="03050602040000000000" pitchFamily="66" charset="0"/>
                <a:ea typeface="ISHALinkpen Join Connect" panose="03050602040000000000" pitchFamily="66" charset="0"/>
                <a:cs typeface="Calibri"/>
                <a:sym typeface="Calibri"/>
              </a:rPr>
              <a:t>weekly for demonstrating excellence in learning and behaviour. </a:t>
            </a:r>
            <a:endParaRPr dirty="0">
              <a:latin typeface="ISHALinkpen Join Connect" panose="03050602040000000000" pitchFamily="66" charset="0"/>
              <a:ea typeface="ISHALinkpen Join Connect" panose="03050602040000000000" pitchFamily="66" charset="0"/>
            </a:endParaRPr>
          </a:p>
        </p:txBody>
      </p:sp>
      <p:pic>
        <p:nvPicPr>
          <p:cNvPr id="3" name="Picture 2">
            <a:extLst>
              <a:ext uri="{FF2B5EF4-FFF2-40B4-BE49-F238E27FC236}">
                <a16:creationId xmlns:a16="http://schemas.microsoft.com/office/drawing/2014/main" id="{527D478B-C4BB-0696-1C2D-FA1BB254452C}"/>
              </a:ext>
            </a:extLst>
          </p:cNvPr>
          <p:cNvPicPr>
            <a:picLocks noChangeAspect="1"/>
          </p:cNvPicPr>
          <p:nvPr/>
        </p:nvPicPr>
        <p:blipFill>
          <a:blip r:embed="rId3"/>
          <a:stretch>
            <a:fillRect/>
          </a:stretch>
        </p:blipFill>
        <p:spPr>
          <a:xfrm rot="602641">
            <a:off x="5622794" y="2519105"/>
            <a:ext cx="3147637" cy="2246986"/>
          </a:xfrm>
          <a:prstGeom prst="rect">
            <a:avLst/>
          </a:prstGeom>
        </p:spPr>
      </p:pic>
      <p:pic>
        <p:nvPicPr>
          <p:cNvPr id="1026" name="Picture 2" descr="Image result for golden book">
            <a:extLst>
              <a:ext uri="{FF2B5EF4-FFF2-40B4-BE49-F238E27FC236}">
                <a16:creationId xmlns:a16="http://schemas.microsoft.com/office/drawing/2014/main" id="{89B23E54-864E-6B7D-AA80-FAF38D477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32" y="2931498"/>
            <a:ext cx="2931736" cy="1597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
          <p:cNvSpPr txBox="1">
            <a:spLocks noGrp="1"/>
          </p:cNvSpPr>
          <p:nvPr>
            <p:ph type="title" idx="4294967295"/>
          </p:nvPr>
        </p:nvSpPr>
        <p:spPr>
          <a:xfrm>
            <a:off x="820132" y="672643"/>
            <a:ext cx="6980883" cy="94773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chemeClr val="accent2"/>
              </a:buClr>
              <a:buSzPts val="6000"/>
              <a:buFont typeface="Calibri"/>
              <a:buNone/>
            </a:pPr>
            <a:r>
              <a:rPr lang="en-GB" sz="6000" b="1" dirty="0">
                <a:latin typeface="ISHALinkpen Join Connect" panose="03050602040000000000" pitchFamily="66" charset="0"/>
                <a:ea typeface="ISHALinkpen Join Connect" panose="03050602040000000000" pitchFamily="66" charset="0"/>
                <a:sym typeface="Calibri"/>
              </a:rPr>
              <a:t>EYFS Curriculum</a:t>
            </a:r>
            <a:endParaRPr sz="6000" b="1" dirty="0">
              <a:latin typeface="ISHALinkpen Join Connect" panose="03050602040000000000" pitchFamily="66" charset="0"/>
              <a:ea typeface="ISHALinkpen Join Connect" panose="03050602040000000000" pitchFamily="66" charset="0"/>
              <a:sym typeface="Calibri"/>
            </a:endParaRPr>
          </a:p>
        </p:txBody>
      </p:sp>
      <p:sp>
        <p:nvSpPr>
          <p:cNvPr id="182" name="Google Shape;182;p11"/>
          <p:cNvSpPr txBox="1"/>
          <p:nvPr/>
        </p:nvSpPr>
        <p:spPr>
          <a:xfrm>
            <a:off x="230452" y="1907980"/>
            <a:ext cx="4680520" cy="4151621"/>
          </a:xfrm>
          <a:prstGeom prst="rect">
            <a:avLst/>
          </a:prstGeom>
          <a:noFill/>
          <a:ln>
            <a:noFill/>
          </a:ln>
        </p:spPr>
        <p:txBody>
          <a:bodyPr spcFirstLastPara="1" wrap="square" lIns="0" tIns="45700" rIns="0" bIns="45700" anchor="t" anchorCtr="0">
            <a:noAutofit/>
          </a:bodyPr>
          <a:lstStyle/>
          <a:p>
            <a:pPr marR="0" lvl="0" rtl="0">
              <a:lnSpc>
                <a:spcPct val="90000"/>
              </a:lnSpc>
              <a:spcBef>
                <a:spcPts val="0"/>
              </a:spcBef>
              <a:spcAft>
                <a:spcPts val="0"/>
              </a:spcAft>
              <a:buClr>
                <a:schemeClr val="accent1"/>
              </a:buClr>
              <a:buSzPts val="2000"/>
            </a:pPr>
            <a:r>
              <a:rPr lang="en-GB" sz="1600" dirty="0">
                <a:solidFill>
                  <a:srgbClr val="262626"/>
                </a:solidFill>
                <a:latin typeface="ISHALinkpen Join Connect" panose="03050602040000000000" pitchFamily="66" charset="0"/>
                <a:ea typeface="ISHALinkpen Join Connect" panose="03050602040000000000" pitchFamily="66" charset="0"/>
                <a:cs typeface="Calibri"/>
                <a:sym typeface="Calibri"/>
              </a:rPr>
              <a:t>The EYFS is a curriculum that focuses on the distinct needs of children from birth to five.</a:t>
            </a:r>
            <a:endPar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R="0" lvl="0" algn="ctr" rtl="0">
              <a:lnSpc>
                <a:spcPct val="90000"/>
              </a:lnSpc>
              <a:spcBef>
                <a:spcPts val="0"/>
              </a:spcBef>
              <a:spcAft>
                <a:spcPts val="0"/>
              </a:spcAft>
              <a:buClr>
                <a:schemeClr val="accent1"/>
              </a:buClr>
              <a:buSzPts val="2000"/>
            </a:pPr>
            <a:endPar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R="0" lvl="0" rtl="0">
              <a:lnSpc>
                <a:spcPct val="90000"/>
              </a:lnSpc>
              <a:spcBef>
                <a:spcPts val="0"/>
              </a:spcBef>
              <a:spcAft>
                <a:spcPts val="0"/>
              </a:spcAft>
              <a:buClr>
                <a:schemeClr val="accent1"/>
              </a:buClr>
              <a:buSzPts val="2000"/>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It is a broad, balanced and purposeful curriculum and is delivered through planned </a:t>
            </a:r>
            <a:r>
              <a:rPr lang="en-GB" sz="1600" b="1" dirty="0">
                <a:solidFill>
                  <a:schemeClr val="dk1"/>
                </a:solidFill>
                <a:latin typeface="ISHALinkpen Join Connect" panose="03050602040000000000" pitchFamily="66" charset="0"/>
                <a:ea typeface="ISHALinkpen Join Connect" panose="03050602040000000000" pitchFamily="66" charset="0"/>
                <a:cs typeface="Calibri"/>
                <a:sym typeface="Calibri"/>
              </a:rPr>
              <a:t>play</a:t>
            </a: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 based activities which are both adult led and child led.</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R="0" lvl="0" rtl="0">
              <a:lnSpc>
                <a:spcPct val="90000"/>
              </a:lnSpc>
              <a:spcBef>
                <a:spcPts val="1400"/>
              </a:spcBef>
              <a:spcAft>
                <a:spcPts val="0"/>
              </a:spcAft>
              <a:buClr>
                <a:schemeClr val="accent1"/>
              </a:buClr>
              <a:buSzPts val="2000"/>
            </a:pPr>
            <a:r>
              <a:rPr lang="en-GB" sz="1600" dirty="0">
                <a:solidFill>
                  <a:srgbClr val="262626"/>
                </a:solidFill>
                <a:latin typeface="ISHALinkpen Join Connect" panose="03050602040000000000" pitchFamily="66" charset="0"/>
                <a:ea typeface="ISHALinkpen Join Connect" panose="03050602040000000000" pitchFamily="66" charset="0"/>
                <a:cs typeface="Calibri"/>
                <a:sym typeface="Calibri"/>
              </a:rPr>
              <a:t>We provide a balance between adult-led and child initiated experiences. Children are supported in their development through play and exploration opportunities, short carpet sessions, and adult guided work.</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a:p>
            <a:pPr marL="91440" marR="0" lvl="0" indent="0" algn="l" rtl="0">
              <a:lnSpc>
                <a:spcPct val="90000"/>
              </a:lnSpc>
              <a:spcBef>
                <a:spcPts val="1400"/>
              </a:spcBef>
              <a:spcAft>
                <a:spcPts val="0"/>
              </a:spcAft>
              <a:buClr>
                <a:schemeClr val="accent1"/>
              </a:buClr>
              <a:buSzPts val="2800"/>
              <a:buFont typeface="Calibri"/>
              <a:buNone/>
            </a:pPr>
            <a:endParaRPr sz="2800" dirty="0">
              <a:solidFill>
                <a:srgbClr val="3F3F3F"/>
              </a:solidFill>
              <a:latin typeface="Calibri"/>
              <a:ea typeface="Calibri"/>
              <a:cs typeface="Calibri"/>
              <a:sym typeface="Calibri"/>
            </a:endParaRPr>
          </a:p>
        </p:txBody>
      </p:sp>
      <p:sp>
        <p:nvSpPr>
          <p:cNvPr id="183" name="Google Shape;183;p11"/>
          <p:cNvSpPr txBox="1"/>
          <p:nvPr/>
        </p:nvSpPr>
        <p:spPr>
          <a:xfrm>
            <a:off x="5220072" y="1907980"/>
            <a:ext cx="3693476" cy="206206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accent2"/>
              </a:buClr>
              <a:buSzPts val="2000"/>
            </a:pPr>
            <a:r>
              <a:rPr lang="en-GB" sz="1600" dirty="0">
                <a:solidFill>
                  <a:schemeClr val="dk1"/>
                </a:solidFill>
                <a:latin typeface="ISHALinkpen Join Connect" panose="03050602040000000000" pitchFamily="66" charset="0"/>
                <a:ea typeface="ISHALinkpen Join Connect" panose="03050602040000000000" pitchFamily="66" charset="0"/>
                <a:cs typeface="Calibri"/>
                <a:sym typeface="Calibri"/>
              </a:rPr>
              <a:t>Although the curriculum remains very play based, the balance shifts gradually through the Reception year towards more activities led by adults, to help children prepare for more formal learning in Year 1.</a:t>
            </a:r>
            <a:endParaRPr sz="1600" dirty="0">
              <a:solidFill>
                <a:schemeClr val="dk1"/>
              </a:solidFill>
              <a:latin typeface="ISHALinkpen Join Connect" panose="03050602040000000000" pitchFamily="66" charset="0"/>
              <a:ea typeface="ISHALinkpen Join Connect" panose="03050602040000000000" pitchFamily="66" charset="0"/>
              <a:cs typeface="Calibri"/>
              <a:sym typeface="Calibri"/>
            </a:endParaRPr>
          </a:p>
        </p:txBody>
      </p:sp>
      <p:sp>
        <p:nvSpPr>
          <p:cNvPr id="186" name="Google Shape;186;p11"/>
          <p:cNvSpPr/>
          <p:nvPr/>
        </p:nvSpPr>
        <p:spPr>
          <a:xfrm>
            <a:off x="0" y="0"/>
            <a:ext cx="9144000" cy="1535243"/>
          </a:xfrm>
          <a:prstGeom prst="rect">
            <a:avLst/>
          </a:prstGeom>
          <a:solidFill>
            <a:srgbClr val="6B948C">
              <a:alpha val="8039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893d0c3-c19d-4b6a-afad-0d250454d47e">
      <Terms xmlns="http://schemas.microsoft.com/office/infopath/2007/PartnerControls"/>
    </lcf76f155ced4ddcb4097134ff3c332f>
    <Sentasagenericemailinsteadofaletter xmlns="e893d0c3-c19d-4b6a-afad-0d250454d47e" xsi:nil="true"/>
    <TaxCatchAll xmlns="4a5c0d52-8126-443c-82bc-29b18a04435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4" ma:contentTypeDescription="Create a new document." ma:contentTypeScope="" ma:versionID="56f4b86687666481b877c8d396743cc3">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eb7e6cd937d22135fb400a584120b11f"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Sentasagenericemailinsteadofalette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Sentasagenericemailinsteadofaletter" ma:index="20" nillable="true" ma:displayName="Sent as a generic email instead of a letter" ma:format="Dropdown" ma:internalName="Sentasagenericemailinsteadofaletter">
      <xsd:simpleType>
        <xsd:restriction base="dms:Text">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471ab49-6713-4753-8abf-082b52c0ca0f}"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CE5A07-F93E-4B29-8F81-7F9741EAAEAC}">
  <ds:schemaRefs>
    <ds:schemaRef ds:uri="http://schemas.microsoft.com/sharepoint/v3/contenttype/forms"/>
  </ds:schemaRefs>
</ds:datastoreItem>
</file>

<file path=customXml/itemProps2.xml><?xml version="1.0" encoding="utf-8"?>
<ds:datastoreItem xmlns:ds="http://schemas.openxmlformats.org/officeDocument/2006/customXml" ds:itemID="{6A61631D-A9C8-4DF8-8578-8F073DEC0A33}">
  <ds:schemaRefs>
    <ds:schemaRef ds:uri="http://schemas.microsoft.com/office/2006/metadata/properties"/>
    <ds:schemaRef ds:uri="http://schemas.microsoft.com/office/infopath/2007/PartnerControls"/>
    <ds:schemaRef ds:uri="e893d0c3-c19d-4b6a-afad-0d250454d47e"/>
    <ds:schemaRef ds:uri="4a5c0d52-8126-443c-82bc-29b18a044353"/>
  </ds:schemaRefs>
</ds:datastoreItem>
</file>

<file path=customXml/itemProps3.xml><?xml version="1.0" encoding="utf-8"?>
<ds:datastoreItem xmlns:ds="http://schemas.openxmlformats.org/officeDocument/2006/customXml" ds:itemID="{F05E7CFD-D0B0-44FF-B138-A4D4BB843B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3d0c3-c19d-4b6a-afad-0d250454d47e"/>
    <ds:schemaRef ds:uri="4a5c0d52-8126-443c-82bc-29b18a0443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134</TotalTime>
  <Words>2702</Words>
  <Application>Microsoft Office PowerPoint</Application>
  <PresentationFormat>On-screen Show (4:3)</PresentationFormat>
  <Paragraphs>412</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Montserrat</vt:lpstr>
      <vt:lpstr>ABeeZee</vt:lpstr>
      <vt:lpstr>Arial</vt:lpstr>
      <vt:lpstr>Noto Sans Symbols</vt:lpstr>
      <vt:lpstr>ISHALinkpen Join</vt:lpstr>
      <vt:lpstr>ISHALinkpen Join Connect</vt:lpstr>
      <vt:lpstr>Office Theme</vt:lpstr>
      <vt:lpstr>PowerPoint Presentation</vt:lpstr>
      <vt:lpstr>PowerPoint Presentation</vt:lpstr>
      <vt:lpstr>EYFS Teachers</vt:lpstr>
      <vt:lpstr>EYFS Support Staff</vt:lpstr>
      <vt:lpstr>Inclusion &amp; Safeguarding </vt:lpstr>
      <vt:lpstr>Front Office  </vt:lpstr>
      <vt:lpstr>Woodland Academy Trust</vt:lpstr>
      <vt:lpstr>Behaviour &amp; Relationships</vt:lpstr>
      <vt:lpstr>EYFS Curriculum</vt:lpstr>
      <vt:lpstr>The Importance of Play</vt:lpstr>
      <vt:lpstr>Leuven Scales- Emotional Wellbeing</vt:lpstr>
      <vt:lpstr>Leuven Scales- Emotional Wellbeing</vt:lpstr>
      <vt:lpstr>Reception Baseline Assessment</vt:lpstr>
      <vt:lpstr>Characteristics of Effective Learning</vt:lpstr>
      <vt:lpstr>Literacy</vt:lpstr>
      <vt:lpstr>Maths </vt:lpstr>
      <vt:lpstr>Outdoor Learning </vt:lpstr>
      <vt:lpstr>PowerPoint Presentation</vt:lpstr>
      <vt:lpstr>Areas of Learning and Development</vt:lpstr>
      <vt:lpstr>PowerPoint Presentation</vt:lpstr>
      <vt:lpstr>How will your child learn?</vt:lpstr>
      <vt:lpstr>How do we know your child’s capabilities?</vt:lpstr>
      <vt:lpstr>Beginning of the school day</vt:lpstr>
      <vt:lpstr>Physical Development/PE</vt:lpstr>
      <vt:lpstr>School Uniform </vt:lpstr>
      <vt:lpstr>Parents as Partners</vt:lpstr>
      <vt:lpstr>Lunch &amp; Free School Meals </vt:lpstr>
      <vt:lpstr>What does your child need in school?</vt:lpstr>
      <vt:lpstr>Showbie</vt:lpstr>
      <vt:lpstr>Extra curricular opportunities</vt:lpstr>
      <vt:lpstr>Breakfast &amp; Afterschool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vt:lpstr>
      <vt:lpstr>Attendance</vt:lpstr>
      <vt:lpstr>Attendance</vt:lpstr>
      <vt:lpstr>We cannot wait to work with you all.   THANK YOU   </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wmurray</dc:creator>
  <cp:lastModifiedBy>Claire Ingrams</cp:lastModifiedBy>
  <cp:revision>6</cp:revision>
  <dcterms:created xsi:type="dcterms:W3CDTF">2011-05-25T12:25:52Z</dcterms:created>
  <dcterms:modified xsi:type="dcterms:W3CDTF">2023-06-12T15:46:44Z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0x01010008F87A00FF76114FAC2028B65B33D9F4</vt:lpwstr>
  </property>
  <property fmtid="{D5CDD505-2E9C-101B-9397-08002B2CF9AE}" pid="3" name="MediaServiceImageTags">
    <vt:lpwstr/>
  </property>
</Properties>
</file>