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8" r:id="rId5"/>
    <p:sldId id="260" r:id="rId6"/>
    <p:sldId id="257" r:id="rId7"/>
    <p:sldId id="261" r:id="rId8"/>
    <p:sldId id="280" r:id="rId9"/>
    <p:sldId id="276" r:id="rId10"/>
    <p:sldId id="265" r:id="rId11"/>
    <p:sldId id="266" r:id="rId12"/>
    <p:sldId id="272" r:id="rId13"/>
    <p:sldId id="281" r:id="rId14"/>
    <p:sldId id="268" r:id="rId15"/>
    <p:sldId id="270" r:id="rId16"/>
    <p:sldId id="274" r:id="rId17"/>
  </p:sldIdLst>
  <p:sldSz cx="12192000" cy="6858000"/>
  <p:notesSz cx="6858000" cy="9144000"/>
  <p:embeddedFontLst>
    <p:embeddedFont>
      <p:font typeface="Poppins" panose="00000500000000000000" pitchFamily="2" charset="0"/>
      <p:regular r:id="rId18"/>
      <p:bold r:id="rId19"/>
      <p:italic r:id="rId20"/>
      <p:boldItalic r:id="rId21"/>
    </p:embeddedFont>
    <p:embeddedFont>
      <p:font typeface="Poppins Medium" panose="00000600000000000000" pitchFamily="2" charset="0"/>
      <p:regular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AAEC"/>
    <a:srgbClr val="F5F5F5"/>
    <a:srgbClr val="CCEC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Mash" userId="3f7de65a-0973-4096-9f79-01423244fa83" providerId="ADAL" clId="{C484DDF7-E289-4497-9F8A-9406052CE500}"/>
    <pc:docChg chg="addSld delSld">
      <pc:chgData name="Lucy Mash" userId="3f7de65a-0973-4096-9f79-01423244fa83" providerId="ADAL" clId="{C484DDF7-E289-4497-9F8A-9406052CE500}" dt="2025-11-27T11:41:35.855" v="1" actId="2696"/>
      <pc:docMkLst>
        <pc:docMk/>
      </pc:docMkLst>
      <pc:sldChg chg="add del">
        <pc:chgData name="Lucy Mash" userId="3f7de65a-0973-4096-9f79-01423244fa83" providerId="ADAL" clId="{C484DDF7-E289-4497-9F8A-9406052CE500}" dt="2025-11-27T11:41:35.855" v="1" actId="2696"/>
        <pc:sldMkLst>
          <pc:docMk/>
          <pc:sldMk cId="3757153385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C2CE4-99F7-809F-88B3-AE618DF2C1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4DB09D-6184-519E-0FD8-19239514F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9A372-E0ED-2E29-F2BC-AC0F7332C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6B54-167A-4ED5-8E77-6DFD315948B6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68341-DA76-8D6E-7329-D6D15C49C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9DAD0-0D00-839E-BF00-DA6083784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F73D-1583-4A01-9CD2-8CF7252AA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100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BAA58-A15A-75D6-E0BA-A51421C19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39F6D6-B080-FE7A-1F70-721610478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FA917-A47E-4299-FB3C-971808B3E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6B54-167A-4ED5-8E77-6DFD315948B6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48F6F-53CD-D017-8A9F-A65370872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37878-77B2-5639-E48C-BD2F64BA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F73D-1583-4A01-9CD2-8CF7252AA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33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95D429-9318-3CCA-E3D2-947F2288BE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221F6-6D7F-22B5-BEE0-46D09147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8990C-830E-E315-5ACC-7678BE83E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6B54-167A-4ED5-8E77-6DFD315948B6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A65F3-3368-CF99-7AB4-384E09589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4A33F-234A-7AA8-11D9-B6A697848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F73D-1583-4A01-9CD2-8CF7252AA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70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1A433-3B6F-CA69-C476-150715AF4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BD2E8-7861-1288-0AE0-D84F6F4DF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8D2D8-1B04-7EED-3616-E4A74C34C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6B54-167A-4ED5-8E77-6DFD315948B6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5300B-AB3F-395D-CF58-427E8EEFE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EB185-DC42-1167-D450-5876ABD81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F73D-1583-4A01-9CD2-8CF7252AA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105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89FD3-C528-8FA8-8B17-526947B82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F4C88D-86D6-8495-8355-432A866C2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1758F-5887-52F5-B866-7D6BF0FB9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6B54-167A-4ED5-8E77-6DFD315948B6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DF40B-C11D-6F7C-B4F5-2644D089A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D2E83-BA4E-50AB-7ACE-7610969D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F73D-1583-4A01-9CD2-8CF7252AA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57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BAF82-1EF2-7289-0C97-5D311597C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521AF-9E8B-01CB-6EC6-DF8C3F51DF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828256-11D0-CEC9-AFD1-7D83A959C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F080FC-15FA-B231-D925-6F5EE7FFA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6B54-167A-4ED5-8E77-6DFD315948B6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C66DB-DC5D-02BD-1C1C-424A333F9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7BB794-52B2-DE9F-79FB-E25773349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F73D-1583-4A01-9CD2-8CF7252AA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80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A017E-C0F4-DAB0-5250-ADBEEF997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1D129-7CBE-C93A-F2F0-F7B6B8DF2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4922D1-D9C9-2C73-405B-E2EBE2A55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A04DCC-EC41-8FC7-4794-03C546C39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0DD76F-DDFC-5A21-9D96-4037034798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55C726-613D-35DC-DD20-21FC58783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6B54-167A-4ED5-8E77-6DFD315948B6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2EEA47-94E4-32EA-5CBA-E195E0691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92E9C7-538A-236E-2CB2-8BEB6C984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F73D-1583-4A01-9CD2-8CF7252AA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D46A1-89B8-11D7-51AA-F80FD0C8A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50C160-8767-9B99-7415-88CA6B490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6B54-167A-4ED5-8E77-6DFD315948B6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9FE88D-1572-69D6-F172-352401E2A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D09FE1-7250-AD0D-3B72-BE34F3FF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F73D-1583-4A01-9CD2-8CF7252AA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87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C275B2-6BA1-7B37-856B-15B8D6A21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6B54-167A-4ED5-8E77-6DFD315948B6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48D271-3BD6-4D17-0C60-86E809B59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0F07D-3C4B-255D-15ED-4A398588E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F73D-1583-4A01-9CD2-8CF7252AA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66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7E173-ACB8-0E22-2939-9BCE241F1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82683-A4FD-4929-8F84-9B5F69548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B8152C-F748-3BFE-2B7A-F2B55C2F3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1F1560-3FAB-31A1-E456-D85343453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6B54-167A-4ED5-8E77-6DFD315948B6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811279-89C3-9E01-861C-9F0CDB65E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82577-95D3-1245-80DE-067E9CB5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F73D-1583-4A01-9CD2-8CF7252AA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489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4806F-73A0-2738-375C-9DB8A5A69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646D60-2DD5-42C1-6B4C-6BFFEB8D7F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632E1-6DB7-7578-AE0C-BCCE3361A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487BDA-06A1-A674-7DB1-FDE2CBA15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6B54-167A-4ED5-8E77-6DFD315948B6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BB0EA-7A59-4BE8-DD80-033E71925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C68DA9-1C80-7D74-4035-C81F9473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F73D-1583-4A01-9CD2-8CF7252AA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39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6E4860-DFF6-7BA0-2517-342DED042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14F4C-0D36-9B86-8477-5E4F91E8C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73B95-FD49-0571-C2AC-2213F21D10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66B54-167A-4ED5-8E77-6DFD315948B6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F5A2B-B636-464C-E965-000BE8661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7CFF2-3355-B285-829A-911114283E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0F73D-1583-4A01-9CD2-8CF7252AA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0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AB0D9E54-5088-8816-E7AB-8D17BC01DA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5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8049" y="2015413"/>
            <a:ext cx="5703951" cy="4842588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3056FC2-5D44-B934-61FE-1D513F139FE0}"/>
              </a:ext>
            </a:extLst>
          </p:cNvPr>
          <p:cNvSpPr txBox="1"/>
          <p:nvPr/>
        </p:nvSpPr>
        <p:spPr>
          <a:xfrm>
            <a:off x="8439325" y="6174189"/>
            <a:ext cx="33975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Registered charity 1075826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E8E8CC-F3F6-DA41-E4D7-7E53D3E06B5D}"/>
              </a:ext>
            </a:extLst>
          </p:cNvPr>
          <p:cNvSpPr txBox="1"/>
          <p:nvPr/>
        </p:nvSpPr>
        <p:spPr>
          <a:xfrm>
            <a:off x="796304" y="4873895"/>
            <a:ext cx="42706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BrightBites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95D4CA-4D90-25E0-C43B-BBD4E6956D4A}"/>
              </a:ext>
            </a:extLst>
          </p:cNvPr>
          <p:cNvGrpSpPr/>
          <p:nvPr/>
        </p:nvGrpSpPr>
        <p:grpSpPr>
          <a:xfrm>
            <a:off x="360077" y="522699"/>
            <a:ext cx="3347857" cy="1452731"/>
            <a:chOff x="418695" y="562062"/>
            <a:chExt cx="3870967" cy="165837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840DA52-F14B-66DC-B51E-24E399F792A8}"/>
                </a:ext>
              </a:extLst>
            </p:cNvPr>
            <p:cNvSpPr/>
            <p:nvPr/>
          </p:nvSpPr>
          <p:spPr>
            <a:xfrm>
              <a:off x="578839" y="562062"/>
              <a:ext cx="3710823" cy="16583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D565936-7C38-26B8-51AF-27EFDA8D9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8695" y="655563"/>
              <a:ext cx="3807033" cy="1564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2784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F51EE21-090F-44E2-17BC-1CDF053E47EB}"/>
              </a:ext>
            </a:extLst>
          </p:cNvPr>
          <p:cNvSpPr txBox="1"/>
          <p:nvPr/>
        </p:nvSpPr>
        <p:spPr>
          <a:xfrm>
            <a:off x="433062" y="2319995"/>
            <a:ext cx="57424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Without good oral health teeth will begin to decay and rot which can be painful.</a:t>
            </a:r>
          </a:p>
          <a:p>
            <a:endParaRPr lang="en-GB" sz="2400" dirty="0">
              <a:solidFill>
                <a:srgbClr val="00B0F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400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If they get really sore a dentist might have to give you a filling or take the bad tooth out which is called an extraction. </a:t>
            </a:r>
          </a:p>
        </p:txBody>
      </p:sp>
      <p:pic>
        <p:nvPicPr>
          <p:cNvPr id="4" name="Picture 3" descr="A cartoon of teeth with bacteria&#10;&#10;AI-generated content may be incorrect.">
            <a:extLst>
              <a:ext uri="{FF2B5EF4-FFF2-40B4-BE49-F238E27FC236}">
                <a16:creationId xmlns:a16="http://schemas.microsoft.com/office/drawing/2014/main" id="{A450F113-3608-B00E-DA44-4F8421C067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16" t="28056" r="1878" b="25235"/>
          <a:stretch>
            <a:fillRect/>
          </a:stretch>
        </p:blipFill>
        <p:spPr>
          <a:xfrm>
            <a:off x="6465364" y="4076939"/>
            <a:ext cx="5679668" cy="2650487"/>
          </a:xfrm>
          <a:prstGeom prst="rect">
            <a:avLst/>
          </a:prstGeom>
        </p:spPr>
      </p:pic>
      <p:pic>
        <p:nvPicPr>
          <p:cNvPr id="7" name="Picture 6" descr="A close up of a person&amp;#39;s mouth&#10;&#10;AI-generated content may be incorrect.">
            <a:extLst>
              <a:ext uri="{FF2B5EF4-FFF2-40B4-BE49-F238E27FC236}">
                <a16:creationId xmlns:a16="http://schemas.microsoft.com/office/drawing/2014/main" id="{A030065A-2895-A6D8-13E6-FC9008AFAB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111" t="24843" r="10329" b="23824"/>
          <a:stretch>
            <a:fillRect/>
          </a:stretch>
        </p:blipFill>
        <p:spPr>
          <a:xfrm>
            <a:off x="7498779" y="1615024"/>
            <a:ext cx="3612838" cy="23320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27363C-96D1-AA44-66BE-8D7B501AEF2D}"/>
              </a:ext>
            </a:extLst>
          </p:cNvPr>
          <p:cNvSpPr txBox="1"/>
          <p:nvPr/>
        </p:nvSpPr>
        <p:spPr>
          <a:xfrm>
            <a:off x="433062" y="490810"/>
            <a:ext cx="1096836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0AAAE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will happen to my teeth if I don’t look after them?</a:t>
            </a:r>
          </a:p>
        </p:txBody>
      </p:sp>
    </p:spTree>
    <p:extLst>
      <p:ext uri="{BB962C8B-B14F-4D97-AF65-F5344CB8AC3E}">
        <p14:creationId xmlns:p14="http://schemas.microsoft.com/office/powerpoint/2010/main" val="268285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BBCBF7-39CB-8263-2DE8-9C6F739C3C50}"/>
              </a:ext>
            </a:extLst>
          </p:cNvPr>
          <p:cNvSpPr txBox="1"/>
          <p:nvPr/>
        </p:nvSpPr>
        <p:spPr>
          <a:xfrm>
            <a:off x="689994" y="346294"/>
            <a:ext cx="60946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Visiting the dentist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D1E42F-0DE0-2D4B-6B6B-612F2096C491}"/>
              </a:ext>
            </a:extLst>
          </p:cNvPr>
          <p:cNvSpPr txBox="1"/>
          <p:nvPr/>
        </p:nvSpPr>
        <p:spPr>
          <a:xfrm>
            <a:off x="689995" y="1656740"/>
            <a:ext cx="7287935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Why do I need a dental check-up?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 check-up allows your dentist to see if you have any dental problems and helps you keep your mouth healthy.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dirty="0">
              <a:solidFill>
                <a:srgbClr val="00B0F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Leaving problems untreated could make them more difficult to treat in the future, so it's best to deal with problems early, or, if possible, prevent them altogether.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CF426F-7944-CA93-B0C8-425A21F570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3904" y="1388378"/>
            <a:ext cx="4305241" cy="4296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73BF561-854E-3602-4171-B4BACE945B59}"/>
              </a:ext>
            </a:extLst>
          </p:cNvPr>
          <p:cNvSpPr txBox="1"/>
          <p:nvPr/>
        </p:nvSpPr>
        <p:spPr>
          <a:xfrm>
            <a:off x="284671" y="1278450"/>
            <a:ext cx="8315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Brush your teeth </a:t>
            </a:r>
            <a:r>
              <a:rPr lang="en-GB" sz="27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twice</a:t>
            </a:r>
            <a:r>
              <a:rPr lang="en-GB" sz="27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 day, for</a:t>
            </a:r>
            <a:r>
              <a:rPr lang="en-GB" sz="27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2 minutes.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4D8463-13E6-94F1-59DC-C378DD2C5842}"/>
              </a:ext>
            </a:extLst>
          </p:cNvPr>
          <p:cNvSpPr txBox="1"/>
          <p:nvPr/>
        </p:nvSpPr>
        <p:spPr>
          <a:xfrm>
            <a:off x="284671" y="267134"/>
            <a:ext cx="59653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Remember...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F136BB-4EE8-02A7-5B53-6F748ADAD1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6883" y="3178628"/>
            <a:ext cx="3461491" cy="32867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42260B-4F03-E97F-87D1-BDBCDD64FD68}"/>
              </a:ext>
            </a:extLst>
          </p:cNvPr>
          <p:cNvSpPr txBox="1"/>
          <p:nvPr/>
        </p:nvSpPr>
        <p:spPr>
          <a:xfrm>
            <a:off x="284671" y="2075212"/>
            <a:ext cx="118641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Use a </a:t>
            </a:r>
            <a:r>
              <a:rPr lang="en-GB" sz="27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pea-sized</a:t>
            </a:r>
            <a:r>
              <a:rPr lang="en-GB" sz="27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amount of toothpaste. </a:t>
            </a:r>
            <a:r>
              <a:rPr lang="en-US" sz="27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Make sure you brush every bit of each tooth – front and back, top and bottom!</a:t>
            </a:r>
          </a:p>
          <a:p>
            <a:r>
              <a:rPr lang="en-US" sz="27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Don’t forget your </a:t>
            </a:r>
            <a:r>
              <a:rPr lang="en-GB" sz="27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gums too. Do </a:t>
            </a:r>
            <a:r>
              <a:rPr lang="en-GB" sz="27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not </a:t>
            </a:r>
            <a:r>
              <a:rPr lang="en-GB" sz="27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rinse your mouth.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CA8A9C-4F65-E34D-BF96-0B67D13ECA25}"/>
              </a:ext>
            </a:extLst>
          </p:cNvPr>
          <p:cNvSpPr txBox="1"/>
          <p:nvPr/>
        </p:nvSpPr>
        <p:spPr>
          <a:xfrm>
            <a:off x="284671" y="3762648"/>
            <a:ext cx="6668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Make </a:t>
            </a:r>
            <a:r>
              <a:rPr lang="en-GB" sz="2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healthy</a:t>
            </a:r>
            <a:r>
              <a:rPr lang="en-GB" sz="2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food &amp; drink choices, a treat is ok – but not too often!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C616D9-6000-B042-448F-1FD1B638BC34}"/>
              </a:ext>
            </a:extLst>
          </p:cNvPr>
          <p:cNvSpPr txBox="1"/>
          <p:nvPr/>
        </p:nvSpPr>
        <p:spPr>
          <a:xfrm>
            <a:off x="284671" y="5243055"/>
            <a:ext cx="8402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Visit the Dentist for a check-up, to make sure your mouth, teeth and gums are all healthy.</a:t>
            </a:r>
          </a:p>
        </p:txBody>
      </p:sp>
    </p:spTree>
    <p:extLst>
      <p:ext uri="{BB962C8B-B14F-4D97-AF65-F5344CB8AC3E}">
        <p14:creationId xmlns:p14="http://schemas.microsoft.com/office/powerpoint/2010/main" val="378839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logo for a dental charity&#10;&#10;Description automatically generated">
            <a:extLst>
              <a:ext uri="{FF2B5EF4-FFF2-40B4-BE49-F238E27FC236}">
                <a16:creationId xmlns:a16="http://schemas.microsoft.com/office/drawing/2014/main" id="{52499BCE-A8F5-F7FF-A506-3987F78256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7634" y="2419545"/>
            <a:ext cx="9112937" cy="37483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D1AD3E-A279-7303-48D5-8538C5CCDB2F}"/>
              </a:ext>
            </a:extLst>
          </p:cNvPr>
          <p:cNvSpPr txBox="1"/>
          <p:nvPr/>
        </p:nvSpPr>
        <p:spPr>
          <a:xfrm>
            <a:off x="974786" y="993275"/>
            <a:ext cx="1099005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Thank you for listening.</a:t>
            </a:r>
          </a:p>
        </p:txBody>
      </p:sp>
    </p:spTree>
    <p:extLst>
      <p:ext uri="{BB962C8B-B14F-4D97-AF65-F5344CB8AC3E}">
        <p14:creationId xmlns:p14="http://schemas.microsoft.com/office/powerpoint/2010/main" val="1106299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73BF561-854E-3602-4171-B4BACE945B59}"/>
              </a:ext>
            </a:extLst>
          </p:cNvPr>
          <p:cNvSpPr txBox="1"/>
          <p:nvPr/>
        </p:nvSpPr>
        <p:spPr>
          <a:xfrm>
            <a:off x="507677" y="1716156"/>
            <a:ext cx="69384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 have </a:t>
            </a:r>
            <a:r>
              <a:rPr lang="en-GB" sz="3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</a:t>
            </a:r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primary teeth that we need to brush and protect. </a:t>
            </a:r>
          </a:p>
          <a:p>
            <a:endParaRPr lang="en-GB" sz="24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4D8463-13E6-94F1-59DC-C378DD2C5842}"/>
              </a:ext>
            </a:extLst>
          </p:cNvPr>
          <p:cNvSpPr txBox="1"/>
          <p:nvPr/>
        </p:nvSpPr>
        <p:spPr>
          <a:xfrm>
            <a:off x="628447" y="490810"/>
            <a:ext cx="59653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 about our teeth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F136BB-4EE8-02A7-5B53-6F748ADAD1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5809" y="1500931"/>
            <a:ext cx="4639112" cy="440491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511FC1-FAC3-B99C-C466-D0CCF9CCE01F}"/>
              </a:ext>
            </a:extLst>
          </p:cNvPr>
          <p:cNvSpPr txBox="1"/>
          <p:nvPr/>
        </p:nvSpPr>
        <p:spPr>
          <a:xfrm>
            <a:off x="440383" y="3552063"/>
            <a:ext cx="700571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Why do we need our teeth?</a:t>
            </a:r>
          </a:p>
          <a:p>
            <a:endParaRPr lang="en-GB" sz="32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FE8123-ED06-196E-273D-25BE35934D99}"/>
              </a:ext>
            </a:extLst>
          </p:cNvPr>
          <p:cNvSpPr txBox="1"/>
          <p:nvPr/>
        </p:nvSpPr>
        <p:spPr>
          <a:xfrm>
            <a:off x="507677" y="4059191"/>
            <a:ext cx="622955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 need our teeth to eat, talk, sing, and smile!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69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E98B63-9D89-E530-8D22-F8C6650F4229}"/>
              </a:ext>
            </a:extLst>
          </p:cNvPr>
          <p:cNvSpPr txBox="1"/>
          <p:nvPr/>
        </p:nvSpPr>
        <p:spPr>
          <a:xfrm>
            <a:off x="690344" y="425634"/>
            <a:ext cx="1081131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Our teeth are all different shapes and sizes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FD95DD-F52E-D2EE-DCA6-5F9B7FC586C9}"/>
              </a:ext>
            </a:extLst>
          </p:cNvPr>
          <p:cNvSpPr txBox="1"/>
          <p:nvPr/>
        </p:nvSpPr>
        <p:spPr>
          <a:xfrm>
            <a:off x="8837404" y="2536254"/>
            <a:ext cx="249348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Chewing molars</a:t>
            </a:r>
          </a:p>
          <a:p>
            <a:pPr algn="ctr"/>
            <a:endParaRPr lang="en-GB" sz="4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With deep pits to chew our food into small pieces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84E1DE-6597-EDDD-22DE-051C81708FF8}"/>
              </a:ext>
            </a:extLst>
          </p:cNvPr>
          <p:cNvSpPr txBox="1"/>
          <p:nvPr/>
        </p:nvSpPr>
        <p:spPr>
          <a:xfrm>
            <a:off x="3602518" y="2571574"/>
            <a:ext cx="226977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Pointed canines </a:t>
            </a:r>
          </a:p>
          <a:p>
            <a:pPr algn="ctr"/>
            <a:endParaRPr lang="en-GB" sz="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For gripping and tearing tough foods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E2F704-CBAB-88EA-27C8-F8240643C791}"/>
              </a:ext>
            </a:extLst>
          </p:cNvPr>
          <p:cNvSpPr txBox="1"/>
          <p:nvPr/>
        </p:nvSpPr>
        <p:spPr>
          <a:xfrm>
            <a:off x="6331740" y="2567031"/>
            <a:ext cx="21289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Premolar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Help you tear, crush and grind food</a:t>
            </a:r>
            <a:endParaRPr lang="en-GB" sz="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B7FFAC-B7ED-2258-BD5B-3894D09A0AEF}"/>
              </a:ext>
            </a:extLst>
          </p:cNvPr>
          <p:cNvSpPr txBox="1"/>
          <p:nvPr/>
        </p:nvSpPr>
        <p:spPr>
          <a:xfrm>
            <a:off x="946820" y="2571574"/>
            <a:ext cx="2194743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Biting incisors </a:t>
            </a:r>
          </a:p>
          <a:p>
            <a:pPr algn="ctr"/>
            <a:endParaRPr lang="en-GB" sz="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For gripping and tearing tough foods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30F885-402A-7270-C451-44F9E8809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57" y="2168655"/>
            <a:ext cx="2791806" cy="3914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0F0B32-D409-202D-33AC-7D0CEA758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004" y="2168655"/>
            <a:ext cx="2803518" cy="39140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90C138-59FA-5B84-9378-A0B41390F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963" y="2168655"/>
            <a:ext cx="2774483" cy="39140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1531E6-3360-DC8F-104D-C35DA4378D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2887" y="2173159"/>
            <a:ext cx="2774483" cy="3909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 and moon in a circle&#10;&#10;Description automatically generated">
            <a:extLst>
              <a:ext uri="{FF2B5EF4-FFF2-40B4-BE49-F238E27FC236}">
                <a16:creationId xmlns:a16="http://schemas.microsoft.com/office/drawing/2014/main" id="{19508E40-DF99-839C-D1E9-09D2719D1D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7549" y="963418"/>
            <a:ext cx="4278159" cy="44368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CB510D-D623-7ECF-1DE8-3EACCBF35DA1}"/>
              </a:ext>
            </a:extLst>
          </p:cNvPr>
          <p:cNvSpPr txBox="1"/>
          <p:nvPr/>
        </p:nvSpPr>
        <p:spPr>
          <a:xfrm>
            <a:off x="528264" y="422337"/>
            <a:ext cx="57772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Brushing our teeth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3C2BF4-2EBF-57C9-5F4A-3B1057A449A3}"/>
              </a:ext>
            </a:extLst>
          </p:cNvPr>
          <p:cNvSpPr txBox="1"/>
          <p:nvPr/>
        </p:nvSpPr>
        <p:spPr>
          <a:xfrm>
            <a:off x="324994" y="1732859"/>
            <a:ext cx="403581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Morning</a:t>
            </a:r>
          </a:p>
          <a:p>
            <a:endParaRPr lang="en-GB" sz="2200" dirty="0">
              <a:solidFill>
                <a:srgbClr val="00B0F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200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Brushing your teeth after breakfast cleans away any leftover food and plaque.</a:t>
            </a:r>
          </a:p>
          <a:p>
            <a:endParaRPr lang="en-GB" sz="1000" dirty="0">
              <a:solidFill>
                <a:srgbClr val="00B0F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200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Plaque is a sticky coating which is made up of germs.</a:t>
            </a:r>
          </a:p>
          <a:p>
            <a:r>
              <a:rPr lang="en-GB" sz="2400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r>
              <a:rPr lang="en-GB" sz="2200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Morning brushing means you can start the day feeling fresh and clean!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4AEFE5-A54B-897D-150B-6A554AF000E9}"/>
              </a:ext>
            </a:extLst>
          </p:cNvPr>
          <p:cNvSpPr txBox="1"/>
          <p:nvPr/>
        </p:nvSpPr>
        <p:spPr>
          <a:xfrm>
            <a:off x="8365708" y="1779025"/>
            <a:ext cx="3594264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Night</a:t>
            </a:r>
          </a:p>
          <a:p>
            <a:endParaRPr lang="en-GB" sz="2200" dirty="0">
              <a:solidFill>
                <a:srgbClr val="00B0F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200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Brushing your teeth at night can help remove food particles and bacteria.</a:t>
            </a:r>
          </a:p>
          <a:p>
            <a:endParaRPr lang="en-GB" sz="2400" dirty="0">
              <a:solidFill>
                <a:srgbClr val="00B0F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200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Brushing before bed is important, as it protects your teeth while you sleep.</a:t>
            </a:r>
          </a:p>
        </p:txBody>
      </p:sp>
      <p:pic>
        <p:nvPicPr>
          <p:cNvPr id="18" name="Picture 17" descr="A pink and blue circle with a number and arrow&#10;&#10;Description automatically generated">
            <a:extLst>
              <a:ext uri="{FF2B5EF4-FFF2-40B4-BE49-F238E27FC236}">
                <a16:creationId xmlns:a16="http://schemas.microsoft.com/office/drawing/2014/main" id="{4A1466CD-5AA2-9259-C1EF-12C861E1D0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1931" y="4451368"/>
            <a:ext cx="1992327" cy="2212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F1B80-8E4A-6051-A122-F0F0206BE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DC4991F-056C-6030-FE71-06A731A0B843}"/>
              </a:ext>
            </a:extLst>
          </p:cNvPr>
          <p:cNvSpPr txBox="1"/>
          <p:nvPr/>
        </p:nvSpPr>
        <p:spPr>
          <a:xfrm>
            <a:off x="433062" y="490810"/>
            <a:ext cx="705128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0AAAE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to brush our teeth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BF9DB1A-A9DB-EFEA-F02E-456899CDE004}"/>
              </a:ext>
            </a:extLst>
          </p:cNvPr>
          <p:cNvSpPr/>
          <p:nvPr/>
        </p:nvSpPr>
        <p:spPr>
          <a:xfrm>
            <a:off x="434387" y="1903050"/>
            <a:ext cx="2718751" cy="4464140"/>
          </a:xfrm>
          <a:prstGeom prst="roundRect">
            <a:avLst>
              <a:gd name="adj" fmla="val 10049"/>
            </a:avLst>
          </a:prstGeom>
          <a:solidFill>
            <a:srgbClr val="0AAA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91440" bIns="45720" rtlCol="0" anchor="ctr"/>
          <a:lstStyle/>
          <a:p>
            <a:pPr algn="ctr"/>
            <a:endParaRPr lang="en-GB" sz="2300" dirty="0">
              <a:solidFill>
                <a:schemeClr val="bg1"/>
              </a:solidFill>
              <a:latin typeface="Poppins"/>
              <a:cs typeface="Poppin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3943715-4991-8C27-E116-B5CFFDD4693F}"/>
              </a:ext>
            </a:extLst>
          </p:cNvPr>
          <p:cNvSpPr/>
          <p:nvPr/>
        </p:nvSpPr>
        <p:spPr>
          <a:xfrm>
            <a:off x="3287153" y="1903050"/>
            <a:ext cx="2727931" cy="4464140"/>
          </a:xfrm>
          <a:prstGeom prst="roundRect">
            <a:avLst>
              <a:gd name="adj" fmla="val 10049"/>
            </a:avLst>
          </a:prstGeom>
          <a:solidFill>
            <a:srgbClr val="0AAA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9027481-0B77-8ACA-9311-0A9C8A451706}"/>
              </a:ext>
            </a:extLst>
          </p:cNvPr>
          <p:cNvSpPr/>
          <p:nvPr/>
        </p:nvSpPr>
        <p:spPr>
          <a:xfrm>
            <a:off x="6103197" y="1903050"/>
            <a:ext cx="2764653" cy="4464140"/>
          </a:xfrm>
          <a:prstGeom prst="roundRect">
            <a:avLst>
              <a:gd name="adj" fmla="val 10049"/>
            </a:avLst>
          </a:prstGeom>
          <a:solidFill>
            <a:srgbClr val="0AAA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2300" dirty="0">
              <a:solidFill>
                <a:schemeClr val="bg1"/>
              </a:solidFill>
              <a:latin typeface="Poppins"/>
              <a:cs typeface="Poppin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1709B89-911C-6364-C828-94E9804C9970}"/>
              </a:ext>
            </a:extLst>
          </p:cNvPr>
          <p:cNvSpPr/>
          <p:nvPr/>
        </p:nvSpPr>
        <p:spPr>
          <a:xfrm>
            <a:off x="8992685" y="1903050"/>
            <a:ext cx="2727931" cy="4464140"/>
          </a:xfrm>
          <a:prstGeom prst="roundRect">
            <a:avLst>
              <a:gd name="adj" fmla="val 10049"/>
            </a:avLst>
          </a:prstGeom>
          <a:solidFill>
            <a:srgbClr val="0AAA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7" name="Picture 6" descr="A close up of a toothbrush&#10;&#10;AI-generated content may be incorrect.">
            <a:extLst>
              <a:ext uri="{FF2B5EF4-FFF2-40B4-BE49-F238E27FC236}">
                <a16:creationId xmlns:a16="http://schemas.microsoft.com/office/drawing/2014/main" id="{F7CD445F-2B03-B161-69A5-7B98BCF5F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517" y="1367924"/>
            <a:ext cx="3507037" cy="3415231"/>
          </a:xfrm>
          <a:prstGeom prst="flowChartConnector">
            <a:avLst/>
          </a:prstGeom>
        </p:spPr>
      </p:pic>
      <p:pic>
        <p:nvPicPr>
          <p:cNvPr id="22" name="Picture 21" descr="A close up of a mouth and a toothbrush&#10;&#10;AI-generated content may be incorrect.">
            <a:extLst>
              <a:ext uri="{FF2B5EF4-FFF2-40B4-BE49-F238E27FC236}">
                <a16:creationId xmlns:a16="http://schemas.microsoft.com/office/drawing/2014/main" id="{A5FFDB75-A1E5-DC61-72C2-3C9B45EAD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088" y="1391643"/>
            <a:ext cx="3509212" cy="3499185"/>
          </a:xfrm>
          <a:prstGeom prst="ellipse">
            <a:avLst/>
          </a:prstGeom>
        </p:spPr>
      </p:pic>
      <p:pic>
        <p:nvPicPr>
          <p:cNvPr id="3" name="Picture 2" descr="A pink toothbrush with white bristles&#10;&#10;AI-generated content may be incorrect.">
            <a:extLst>
              <a:ext uri="{FF2B5EF4-FFF2-40B4-BE49-F238E27FC236}">
                <a16:creationId xmlns:a16="http://schemas.microsoft.com/office/drawing/2014/main" id="{17AE5D15-FA87-E37D-AC2F-A7759C70CA7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3629" t="38088" r="14870" b="37794"/>
          <a:stretch>
            <a:fillRect/>
          </a:stretch>
        </p:blipFill>
        <p:spPr>
          <a:xfrm>
            <a:off x="432538" y="2784089"/>
            <a:ext cx="2685998" cy="150495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AA219A2-CCE3-9FA6-999F-4EB0AD233A20}"/>
              </a:ext>
            </a:extLst>
          </p:cNvPr>
          <p:cNvGrpSpPr>
            <a:grpSpLocks noChangeAspect="1"/>
          </p:cNvGrpSpPr>
          <p:nvPr/>
        </p:nvGrpSpPr>
        <p:grpSpPr>
          <a:xfrm>
            <a:off x="2122015" y="2430434"/>
            <a:ext cx="485954" cy="477100"/>
            <a:chOff x="2206202" y="1478168"/>
            <a:chExt cx="2161901" cy="2106143"/>
          </a:xfrm>
        </p:grpSpPr>
        <p:pic>
          <p:nvPicPr>
            <p:cNvPr id="16" name="Picture 15" descr="A green round object with a face and pink cheeks&#10;&#10;AI-generated content may be incorrect.">
              <a:extLst>
                <a:ext uri="{FF2B5EF4-FFF2-40B4-BE49-F238E27FC236}">
                  <a16:creationId xmlns:a16="http://schemas.microsoft.com/office/drawing/2014/main" id="{55FE63F2-A1DF-61EB-D538-7924B404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202" y="1478168"/>
              <a:ext cx="2161901" cy="2106143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D71B539-61CF-15DC-A4B4-7EC2C3EB71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51891" y="1625152"/>
              <a:ext cx="1870523" cy="1870523"/>
            </a:xfrm>
            <a:prstGeom prst="ellipse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 descr="A pink circle with a number and arrow&#10;&#10;AI-generated content may be incorrect.">
            <a:extLst>
              <a:ext uri="{FF2B5EF4-FFF2-40B4-BE49-F238E27FC236}">
                <a16:creationId xmlns:a16="http://schemas.microsoft.com/office/drawing/2014/main" id="{3804D2B5-3766-F3D6-8961-651B13F40A1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0388" t="28782" r="28112" b="28112"/>
          <a:stretch>
            <a:fillRect/>
          </a:stretch>
        </p:blipFill>
        <p:spPr>
          <a:xfrm>
            <a:off x="9469914" y="2212554"/>
            <a:ext cx="1771886" cy="18086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BE55D8-ACE5-BD27-5DCB-F0E329D6309A}"/>
              </a:ext>
            </a:extLst>
          </p:cNvPr>
          <p:cNvSpPr txBox="1"/>
          <p:nvPr/>
        </p:nvSpPr>
        <p:spPr>
          <a:xfrm>
            <a:off x="451960" y="4609407"/>
            <a:ext cx="2710358" cy="10618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1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Use a </a:t>
            </a:r>
          </a:p>
          <a:p>
            <a:pPr algn="ctr"/>
            <a:r>
              <a:rPr lang="en-GB" sz="21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pea-sized amount of toothpaste</a:t>
            </a:r>
            <a:endParaRPr lang="en-US" sz="21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61BBFB-D4B1-232B-87C8-3DF468DDE076}"/>
              </a:ext>
            </a:extLst>
          </p:cNvPr>
          <p:cNvSpPr txBox="1"/>
          <p:nvPr/>
        </p:nvSpPr>
        <p:spPr>
          <a:xfrm>
            <a:off x="3342758" y="4609407"/>
            <a:ext cx="2614553" cy="10618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1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Brush in little circles including your gums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4FC6F0-2D0E-6685-3792-11C110FEEB31}"/>
              </a:ext>
            </a:extLst>
          </p:cNvPr>
          <p:cNvSpPr txBox="1"/>
          <p:nvPr/>
        </p:nvSpPr>
        <p:spPr>
          <a:xfrm>
            <a:off x="6127409" y="4609407"/>
            <a:ext cx="2698570" cy="10618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1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Brush the front, back, and tops of all your teeth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A5F2FD-5FA8-8980-85C0-5585EB20ABC3}"/>
              </a:ext>
            </a:extLst>
          </p:cNvPr>
          <p:cNvSpPr txBox="1"/>
          <p:nvPr/>
        </p:nvSpPr>
        <p:spPr>
          <a:xfrm>
            <a:off x="9041470" y="4532575"/>
            <a:ext cx="2698570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1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Brush for 2 minutes then spit. </a:t>
            </a:r>
          </a:p>
          <a:p>
            <a:pPr algn="ctr"/>
            <a:r>
              <a:rPr lang="en-GB" sz="21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Don’t rinse the paste away!</a:t>
            </a:r>
            <a:endParaRPr lang="en-GB" sz="2100" dirty="0">
              <a:solidFill>
                <a:schemeClr val="bg1"/>
              </a:solidFill>
              <a:latin typeface="Poppins Medium" panose="00000600000000000000" pitchFamily="2" charset="0"/>
              <a:ea typeface="Calibri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103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A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74D8463-13E6-94F1-59DC-C378DD2C5842}"/>
              </a:ext>
            </a:extLst>
          </p:cNvPr>
          <p:cNvSpPr txBox="1"/>
          <p:nvPr/>
        </p:nvSpPr>
        <p:spPr>
          <a:xfrm>
            <a:off x="501131" y="231259"/>
            <a:ext cx="83692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Food and drink choices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4CE4A4-0B6D-E18D-3805-B040614CC955}"/>
              </a:ext>
            </a:extLst>
          </p:cNvPr>
          <p:cNvSpPr txBox="1"/>
          <p:nvPr/>
        </p:nvSpPr>
        <p:spPr>
          <a:xfrm>
            <a:off x="501132" y="1030843"/>
            <a:ext cx="11248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Can you give a </a:t>
            </a:r>
            <a:r>
              <a:rPr lang="en-GB" sz="2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thumbs up </a:t>
            </a:r>
            <a:r>
              <a:rPr lang="en-GB" sz="2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if you think the food or drink choices are </a:t>
            </a:r>
            <a:r>
              <a:rPr lang="en-GB" sz="2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good</a:t>
            </a:r>
            <a:r>
              <a:rPr lang="en-GB" sz="2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for our teeth, and a </a:t>
            </a:r>
            <a:r>
              <a:rPr lang="en-GB" sz="2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thumbs down </a:t>
            </a:r>
            <a:r>
              <a:rPr lang="en-GB" sz="2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if you think they could damage our teeth?</a:t>
            </a:r>
          </a:p>
        </p:txBody>
      </p:sp>
      <p:pic>
        <p:nvPicPr>
          <p:cNvPr id="59" name="Picture 58" descr="A cartoon of teeth with a broken tooth&#10;&#10;Description automatically generated">
            <a:extLst>
              <a:ext uri="{FF2B5EF4-FFF2-40B4-BE49-F238E27FC236}">
                <a16:creationId xmlns:a16="http://schemas.microsoft.com/office/drawing/2014/main" id="{1C44E1EA-7D99-D493-D0E8-4F904DDD58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962" y="3344849"/>
            <a:ext cx="1010243" cy="914470"/>
          </a:xfrm>
          <a:prstGeom prst="rect">
            <a:avLst/>
          </a:prstGeom>
        </p:spPr>
      </p:pic>
      <p:pic>
        <p:nvPicPr>
          <p:cNvPr id="65" name="Picture 64" descr="A cartoon of teeth with a broken tooth&#10;&#10;Description automatically generated">
            <a:extLst>
              <a:ext uri="{FF2B5EF4-FFF2-40B4-BE49-F238E27FC236}">
                <a16:creationId xmlns:a16="http://schemas.microsoft.com/office/drawing/2014/main" id="{9188B959-D4C1-4C51-AB1E-EC54D06552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5231" y="3309135"/>
            <a:ext cx="967255" cy="875557"/>
          </a:xfrm>
          <a:prstGeom prst="rect">
            <a:avLst/>
          </a:prstGeom>
        </p:spPr>
      </p:pic>
      <p:pic>
        <p:nvPicPr>
          <p:cNvPr id="68" name="Picture 67" descr="A cartoon of teeth with a broken tooth&#10;&#10;Description automatically generated">
            <a:extLst>
              <a:ext uri="{FF2B5EF4-FFF2-40B4-BE49-F238E27FC236}">
                <a16:creationId xmlns:a16="http://schemas.microsoft.com/office/drawing/2014/main" id="{590E918B-FCE4-E1F5-9A39-C95321C85E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5560" y="3277932"/>
            <a:ext cx="931514" cy="843204"/>
          </a:xfrm>
          <a:prstGeom prst="rect">
            <a:avLst/>
          </a:prstGeom>
        </p:spPr>
      </p:pic>
      <p:pic>
        <p:nvPicPr>
          <p:cNvPr id="71" name="Picture 70" descr="A cartoon of teeth with a broken tooth&#10;&#10;Description automatically generated">
            <a:extLst>
              <a:ext uri="{FF2B5EF4-FFF2-40B4-BE49-F238E27FC236}">
                <a16:creationId xmlns:a16="http://schemas.microsoft.com/office/drawing/2014/main" id="{9782CFF2-220E-5A9C-A0A4-4923A81803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3397" y="3248708"/>
            <a:ext cx="931514" cy="843205"/>
          </a:xfrm>
          <a:prstGeom prst="rect">
            <a:avLst/>
          </a:prstGeom>
        </p:spPr>
      </p:pic>
      <p:pic>
        <p:nvPicPr>
          <p:cNvPr id="95" name="Picture 94" descr="A cartoon of teeth with a broken tooth&#10;&#10;Description automatically generated">
            <a:extLst>
              <a:ext uri="{FF2B5EF4-FFF2-40B4-BE49-F238E27FC236}">
                <a16:creationId xmlns:a16="http://schemas.microsoft.com/office/drawing/2014/main" id="{940AEB66-8174-8FB9-FCF9-A5DB489721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8041" y="5799167"/>
            <a:ext cx="1010243" cy="914470"/>
          </a:xfrm>
          <a:prstGeom prst="rect">
            <a:avLst/>
          </a:prstGeom>
        </p:spPr>
      </p:pic>
      <p:pic>
        <p:nvPicPr>
          <p:cNvPr id="107" name="Picture 106" descr="A cartoon of teeth with a broken tooth&#10;&#10;Description automatically generated">
            <a:extLst>
              <a:ext uri="{FF2B5EF4-FFF2-40B4-BE49-F238E27FC236}">
                <a16:creationId xmlns:a16="http://schemas.microsoft.com/office/drawing/2014/main" id="{C39F2273-D6E6-734E-14C5-C12D60C845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3984" y="5799167"/>
            <a:ext cx="1010243" cy="914470"/>
          </a:xfrm>
          <a:prstGeom prst="rect">
            <a:avLst/>
          </a:prstGeom>
        </p:spPr>
      </p:pic>
      <p:pic>
        <p:nvPicPr>
          <p:cNvPr id="118" name="Picture 117" descr="A cartoon of teeth with a broken tooth&#10;&#10;Description automatically generated">
            <a:extLst>
              <a:ext uri="{FF2B5EF4-FFF2-40B4-BE49-F238E27FC236}">
                <a16:creationId xmlns:a16="http://schemas.microsoft.com/office/drawing/2014/main" id="{3C91A45D-E9BD-96C4-05FE-26008D52B5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8430" y="3332796"/>
            <a:ext cx="919854" cy="851896"/>
          </a:xfrm>
          <a:prstGeom prst="rect">
            <a:avLst/>
          </a:prstGeom>
        </p:spPr>
      </p:pic>
      <p:pic>
        <p:nvPicPr>
          <p:cNvPr id="119" name="Picture 118" descr="A cartoon of teeth with a broken tooth&#10;&#10;Description automatically generated">
            <a:extLst>
              <a:ext uri="{FF2B5EF4-FFF2-40B4-BE49-F238E27FC236}">
                <a16:creationId xmlns:a16="http://schemas.microsoft.com/office/drawing/2014/main" id="{82CE39CE-A38C-67CF-693A-12FA2F371A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9806" y="3308425"/>
            <a:ext cx="894303" cy="828233"/>
          </a:xfrm>
          <a:prstGeom prst="rect">
            <a:avLst/>
          </a:prstGeom>
        </p:spPr>
      </p:pic>
      <p:pic>
        <p:nvPicPr>
          <p:cNvPr id="122" name="Picture 121" descr="A cartoon of teeth with a broken tooth&#10;&#10;Description automatically generated">
            <a:extLst>
              <a:ext uri="{FF2B5EF4-FFF2-40B4-BE49-F238E27FC236}">
                <a16:creationId xmlns:a16="http://schemas.microsoft.com/office/drawing/2014/main" id="{D17B3AAB-6293-74FA-8E23-244BBDD232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9805" y="5850917"/>
            <a:ext cx="894303" cy="828233"/>
          </a:xfrm>
          <a:prstGeom prst="rect">
            <a:avLst/>
          </a:prstGeom>
        </p:spPr>
      </p:pic>
      <p:pic>
        <p:nvPicPr>
          <p:cNvPr id="123" name="Picture 122" descr="A cartoon of teeth with a broken tooth&#10;&#10;Description automatically generated">
            <a:extLst>
              <a:ext uri="{FF2B5EF4-FFF2-40B4-BE49-F238E27FC236}">
                <a16:creationId xmlns:a16="http://schemas.microsoft.com/office/drawing/2014/main" id="{9664B64A-42C1-75CA-1CA5-6A8D9AECAFF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8735" y="5871477"/>
            <a:ext cx="894303" cy="828233"/>
          </a:xfrm>
          <a:prstGeom prst="rect">
            <a:avLst/>
          </a:prstGeom>
        </p:spPr>
      </p:pic>
      <p:pic>
        <p:nvPicPr>
          <p:cNvPr id="124" name="Picture 123" descr="A cartoon of teeth with a broken tooth&#10;&#10;Description automatically generated">
            <a:extLst>
              <a:ext uri="{FF2B5EF4-FFF2-40B4-BE49-F238E27FC236}">
                <a16:creationId xmlns:a16="http://schemas.microsoft.com/office/drawing/2014/main" id="{D464219E-97FB-C20A-7ADD-A196E266FF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8183" y="5871477"/>
            <a:ext cx="894303" cy="828233"/>
          </a:xfrm>
          <a:prstGeom prst="rect">
            <a:avLst/>
          </a:prstGeom>
        </p:spPr>
      </p:pic>
      <p:pic>
        <p:nvPicPr>
          <p:cNvPr id="125" name="Picture 124" descr="A cartoon of teeth with a broken tooth&#10;&#10;Description automatically generated">
            <a:extLst>
              <a:ext uri="{FF2B5EF4-FFF2-40B4-BE49-F238E27FC236}">
                <a16:creationId xmlns:a16="http://schemas.microsoft.com/office/drawing/2014/main" id="{064679AB-6BA9-21EF-D2D9-BA4A7A69E4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772" y="5910602"/>
            <a:ext cx="894303" cy="828233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9BEE1076-8598-82A4-EF22-9CA5014553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449" y="1718789"/>
            <a:ext cx="1413548" cy="1693458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2A274E1-EB24-9E5D-A57B-3A547BFB7F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0335" y="1725135"/>
            <a:ext cx="1394979" cy="1596884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95432B46-1A93-8B42-50F2-D172771D65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4035" y="1676029"/>
            <a:ext cx="1401047" cy="1652398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9E1ABC59-781B-E247-3592-7A095BED67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8316" y="1702999"/>
            <a:ext cx="1436781" cy="1574933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4988BBB7-9B1C-805E-B298-805F764CE3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55083" y="1703000"/>
            <a:ext cx="1367451" cy="1587712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520B8ABA-FF37-8949-42E9-5D561225E1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50306" y="1703000"/>
            <a:ext cx="1422050" cy="1606135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5AA9AC3A-8F1F-A2CF-06CC-08EF7F8A190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7180" y="4259319"/>
            <a:ext cx="1481222" cy="1648505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806AAE2D-30ED-B94B-F1FB-285C08419BF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89525" y="4234073"/>
            <a:ext cx="1487988" cy="1568906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15D3831B-B1E5-247A-CCE7-A1CAD88AC94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23" b="1"/>
          <a:stretch/>
        </p:blipFill>
        <p:spPr>
          <a:xfrm>
            <a:off x="4058523" y="4222972"/>
            <a:ext cx="1333143" cy="1648505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4EF91B23-DEC6-B0D3-0FAF-8B17DEEDE7E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08594" y="4210795"/>
            <a:ext cx="1349330" cy="1615462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1A41DFF0-2E45-3AB7-EA6F-82923009D6F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75805" y="4210794"/>
            <a:ext cx="1400064" cy="1626477"/>
          </a:xfrm>
          <a:prstGeom prst="rect">
            <a:avLst/>
          </a:prstGeom>
        </p:spPr>
      </p:pic>
      <p:pic>
        <p:nvPicPr>
          <p:cNvPr id="191" name="Picture 190">
            <a:extLst>
              <a:ext uri="{FF2B5EF4-FFF2-40B4-BE49-F238E27FC236}">
                <a16:creationId xmlns:a16="http://schemas.microsoft.com/office/drawing/2014/main" id="{3981D783-6677-7CD3-F72F-31D6E7B22BD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546992" y="4210793"/>
            <a:ext cx="2173543" cy="160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7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E98B63-9D89-E530-8D22-F8C6650F4229}"/>
              </a:ext>
            </a:extLst>
          </p:cNvPr>
          <p:cNvSpPr txBox="1"/>
          <p:nvPr/>
        </p:nvSpPr>
        <p:spPr>
          <a:xfrm>
            <a:off x="690344" y="425634"/>
            <a:ext cx="644868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Healthy foods </a:t>
            </a:r>
          </a:p>
        </p:txBody>
      </p:sp>
      <p:pic>
        <p:nvPicPr>
          <p:cNvPr id="3" name="Picture 2" descr="A group of vegetables and a bottle of water&#10;&#10;Description automatically generated">
            <a:extLst>
              <a:ext uri="{FF2B5EF4-FFF2-40B4-BE49-F238E27FC236}">
                <a16:creationId xmlns:a16="http://schemas.microsoft.com/office/drawing/2014/main" id="{0103BF97-0EA8-479A-1C1F-6EF7258AA7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7849" y="1684985"/>
            <a:ext cx="3986699" cy="417173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B7308E4-9E21-08FE-4A26-5578F4034946}"/>
              </a:ext>
            </a:extLst>
          </p:cNvPr>
          <p:cNvSpPr/>
          <p:nvPr/>
        </p:nvSpPr>
        <p:spPr>
          <a:xfrm>
            <a:off x="690344" y="1468074"/>
            <a:ext cx="10978742" cy="460555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8EBCE4-19FF-1E79-868C-1927C5EF2DF3}"/>
              </a:ext>
            </a:extLst>
          </p:cNvPr>
          <p:cNvSpPr txBox="1"/>
          <p:nvPr/>
        </p:nvSpPr>
        <p:spPr>
          <a:xfrm>
            <a:off x="1338753" y="2093688"/>
            <a:ext cx="54444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Healthy teeth are </a:t>
            </a:r>
            <a:r>
              <a:rPr lang="en-GB" sz="24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happy</a:t>
            </a:r>
            <a:r>
              <a:rPr lang="en-GB" sz="2400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teeth!</a:t>
            </a:r>
          </a:p>
          <a:p>
            <a:endParaRPr lang="en-GB" sz="2400" dirty="0">
              <a:solidFill>
                <a:srgbClr val="00B0F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Eat fruit and vegetables to keep your teeth strong.  </a:t>
            </a:r>
          </a:p>
          <a:p>
            <a:endParaRPr lang="en-GB" sz="2400" dirty="0">
              <a:solidFill>
                <a:srgbClr val="00B0F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Choose healthy snacks like cheese, yogurt, apples and bananas.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B0F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Also drink water and milk.</a:t>
            </a:r>
          </a:p>
        </p:txBody>
      </p:sp>
    </p:spTree>
    <p:extLst>
      <p:ext uri="{BB962C8B-B14F-4D97-AF65-F5344CB8AC3E}">
        <p14:creationId xmlns:p14="http://schemas.microsoft.com/office/powerpoint/2010/main" val="80814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E98B63-9D89-E530-8D22-F8C6650F4229}"/>
              </a:ext>
            </a:extLst>
          </p:cNvPr>
          <p:cNvSpPr txBox="1"/>
          <p:nvPr/>
        </p:nvSpPr>
        <p:spPr>
          <a:xfrm>
            <a:off x="690344" y="425634"/>
            <a:ext cx="644868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Unhealthy foods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B7308E4-9E21-08FE-4A26-5578F4034946}"/>
              </a:ext>
            </a:extLst>
          </p:cNvPr>
          <p:cNvSpPr/>
          <p:nvPr/>
        </p:nvSpPr>
        <p:spPr>
          <a:xfrm>
            <a:off x="690344" y="1468074"/>
            <a:ext cx="10978742" cy="460555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8EBCE4-19FF-1E79-868C-1927C5EF2DF3}"/>
              </a:ext>
            </a:extLst>
          </p:cNvPr>
          <p:cNvSpPr txBox="1"/>
          <p:nvPr/>
        </p:nvSpPr>
        <p:spPr>
          <a:xfrm>
            <a:off x="1350628" y="2315361"/>
            <a:ext cx="58735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Sugar is harmful for both our teeth and health. Too much can cause holes in your teeth, these are called  cavities.</a:t>
            </a:r>
          </a:p>
          <a:p>
            <a:endParaRPr lang="en-GB" sz="2400" dirty="0">
              <a:solidFill>
                <a:srgbClr val="00B0F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Treats on occasions are fine, but avoid eating lots of sweets, fizzy drinks and sugary snacks.</a:t>
            </a:r>
          </a:p>
        </p:txBody>
      </p:sp>
      <p:pic>
        <p:nvPicPr>
          <p:cNvPr id="6" name="Picture 5" descr="A food and candy on a black background&#10;&#10;Description automatically generated">
            <a:extLst>
              <a:ext uri="{FF2B5EF4-FFF2-40B4-BE49-F238E27FC236}">
                <a16:creationId xmlns:a16="http://schemas.microsoft.com/office/drawing/2014/main" id="{FECDB30A-E4A3-B0F0-F319-1AABF810B9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9641" y="2273416"/>
            <a:ext cx="3632433" cy="320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2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DCCF69-7DA2-9BAA-2D6F-44CE34E06918}"/>
              </a:ext>
            </a:extLst>
          </p:cNvPr>
          <p:cNvSpPr txBox="1"/>
          <p:nvPr/>
        </p:nvSpPr>
        <p:spPr>
          <a:xfrm>
            <a:off x="453993" y="434313"/>
            <a:ext cx="86128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How much sugar is in drinks? </a:t>
            </a:r>
          </a:p>
        </p:txBody>
      </p:sp>
      <p:pic>
        <p:nvPicPr>
          <p:cNvPr id="15" name="Picture 14" descr="A cartoon tooth with a black background&#10;&#10;Description automatically generated">
            <a:extLst>
              <a:ext uri="{FF2B5EF4-FFF2-40B4-BE49-F238E27FC236}">
                <a16:creationId xmlns:a16="http://schemas.microsoft.com/office/drawing/2014/main" id="{C01278A1-378C-4561-380B-5615B8607F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2298" y="0"/>
            <a:ext cx="2133214" cy="21274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848A8B9-A69D-F9D8-006F-3A5ABD0398C2}"/>
              </a:ext>
            </a:extLst>
          </p:cNvPr>
          <p:cNvSpPr txBox="1"/>
          <p:nvPr/>
        </p:nvSpPr>
        <p:spPr>
          <a:xfrm>
            <a:off x="5645674" y="2105020"/>
            <a:ext cx="636807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E8EAE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Consuming S</a:t>
            </a:r>
            <a:r>
              <a:rPr lang="en-GB" sz="2500" b="1" i="0" dirty="0">
                <a:solidFill>
                  <a:srgbClr val="E8EAE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oft drinks is one of the main causes of tooth decay.</a:t>
            </a:r>
          </a:p>
          <a:p>
            <a:endParaRPr lang="en-GB" sz="2800" dirty="0">
              <a:solidFill>
                <a:srgbClr val="E8EAED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200" b="0" i="0" dirty="0">
                <a:solidFill>
                  <a:srgbClr val="E2EEFF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Carbonation, sugar and acids in soft drinks weaken tooth enamel and encourage the growth of bacteria that contribute to tooth decay</a:t>
            </a:r>
            <a:r>
              <a:rPr lang="en-GB" sz="2200" b="0" i="0" dirty="0">
                <a:solidFill>
                  <a:srgbClr val="E8EAE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endParaRPr lang="en-GB" sz="2200" dirty="0">
              <a:solidFill>
                <a:srgbClr val="E8EAED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200" dirty="0">
                <a:solidFill>
                  <a:srgbClr val="E8EAE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Whilst some fruit-based drinks do not have </a:t>
            </a:r>
            <a:r>
              <a:rPr lang="en-GB" sz="2200" b="1" dirty="0">
                <a:solidFill>
                  <a:srgbClr val="E8EAE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added</a:t>
            </a:r>
            <a:r>
              <a:rPr lang="en-GB" sz="2200" dirty="0">
                <a:solidFill>
                  <a:srgbClr val="E8EAE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sugar, they should still be consumed in moderation.</a:t>
            </a:r>
            <a:endParaRPr lang="en-GB" sz="2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BED994C-4B98-0655-CA42-61EF7F840F29}"/>
              </a:ext>
            </a:extLst>
          </p:cNvPr>
          <p:cNvSpPr/>
          <p:nvPr/>
        </p:nvSpPr>
        <p:spPr>
          <a:xfrm>
            <a:off x="353683" y="2092896"/>
            <a:ext cx="5089585" cy="1101772"/>
          </a:xfrm>
          <a:prstGeom prst="roundRect">
            <a:avLst/>
          </a:prstGeom>
          <a:solidFill>
            <a:srgbClr val="F5F5F5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723ADDC-967E-FDC8-681C-7FD8FE519508}"/>
              </a:ext>
            </a:extLst>
          </p:cNvPr>
          <p:cNvSpPr txBox="1"/>
          <p:nvPr/>
        </p:nvSpPr>
        <p:spPr>
          <a:xfrm>
            <a:off x="3501774" y="2149129"/>
            <a:ext cx="146648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12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Ribena</a:t>
            </a:r>
          </a:p>
          <a:p>
            <a:pPr lvl="1"/>
            <a:r>
              <a:rPr lang="en-GB" sz="900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(500ml)</a:t>
            </a:r>
          </a:p>
          <a:p>
            <a:endParaRPr lang="en-GB" sz="1000" b="1" dirty="0">
              <a:solidFill>
                <a:srgbClr val="00B0F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326D57F-9FC3-33E3-DEE6-0240196769E7}"/>
              </a:ext>
            </a:extLst>
          </p:cNvPr>
          <p:cNvSpPr txBox="1"/>
          <p:nvPr/>
        </p:nvSpPr>
        <p:spPr>
          <a:xfrm>
            <a:off x="366806" y="2174422"/>
            <a:ext cx="113006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Capri Sun </a:t>
            </a:r>
            <a:r>
              <a:rPr lang="en-GB" sz="900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(330ml)</a:t>
            </a:r>
          </a:p>
          <a:p>
            <a:endParaRPr lang="en-GB" sz="1000" b="1" dirty="0">
              <a:solidFill>
                <a:srgbClr val="00B0F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B65A128-30EF-03C7-2D8A-1E31A55476F2}"/>
              </a:ext>
            </a:extLst>
          </p:cNvPr>
          <p:cNvSpPr/>
          <p:nvPr/>
        </p:nvSpPr>
        <p:spPr>
          <a:xfrm>
            <a:off x="342619" y="4489209"/>
            <a:ext cx="5089585" cy="1101772"/>
          </a:xfrm>
          <a:prstGeom prst="roundRect">
            <a:avLst/>
          </a:prstGeom>
          <a:solidFill>
            <a:srgbClr val="F5F5F5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FC7017-CC32-BF34-3827-BD4AAF3ACA84}"/>
              </a:ext>
            </a:extLst>
          </p:cNvPr>
          <p:cNvSpPr txBox="1"/>
          <p:nvPr/>
        </p:nvSpPr>
        <p:spPr>
          <a:xfrm>
            <a:off x="435301" y="4573528"/>
            <a:ext cx="96466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Smoothie </a:t>
            </a:r>
            <a:r>
              <a:rPr lang="en-GB" sz="900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(250ml)</a:t>
            </a:r>
          </a:p>
          <a:p>
            <a:endParaRPr lang="en-GB" sz="1000" b="1" dirty="0">
              <a:solidFill>
                <a:srgbClr val="00B0F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053" name="TextBox 2052">
            <a:extLst>
              <a:ext uri="{FF2B5EF4-FFF2-40B4-BE49-F238E27FC236}">
                <a16:creationId xmlns:a16="http://schemas.microsoft.com/office/drawing/2014/main" id="{FFB58DFE-F727-7469-B688-4EC940302E04}"/>
              </a:ext>
            </a:extLst>
          </p:cNvPr>
          <p:cNvSpPr txBox="1"/>
          <p:nvPr/>
        </p:nvSpPr>
        <p:spPr>
          <a:xfrm>
            <a:off x="3822368" y="4525078"/>
            <a:ext cx="113006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Milkshake</a:t>
            </a:r>
          </a:p>
          <a:p>
            <a:r>
              <a:rPr lang="en-GB" sz="900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(400ml)</a:t>
            </a:r>
          </a:p>
          <a:p>
            <a:endParaRPr lang="en-GB" sz="1000" b="1" dirty="0">
              <a:solidFill>
                <a:srgbClr val="00B0F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055" name="TextBox 2054">
            <a:extLst>
              <a:ext uri="{FF2B5EF4-FFF2-40B4-BE49-F238E27FC236}">
                <a16:creationId xmlns:a16="http://schemas.microsoft.com/office/drawing/2014/main" id="{1CF7F3C0-7F4F-11CC-10D3-1FA39DC63058}"/>
              </a:ext>
            </a:extLst>
          </p:cNvPr>
          <p:cNvSpPr txBox="1"/>
          <p:nvPr/>
        </p:nvSpPr>
        <p:spPr>
          <a:xfrm>
            <a:off x="1983301" y="4544498"/>
            <a:ext cx="11300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Coca Cola </a:t>
            </a:r>
            <a:r>
              <a:rPr lang="en-GB" sz="900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(330ml)</a:t>
            </a:r>
          </a:p>
        </p:txBody>
      </p:sp>
      <p:sp>
        <p:nvSpPr>
          <p:cNvPr id="2077" name="TextBox 2076">
            <a:extLst>
              <a:ext uri="{FF2B5EF4-FFF2-40B4-BE49-F238E27FC236}">
                <a16:creationId xmlns:a16="http://schemas.microsoft.com/office/drawing/2014/main" id="{34C5A4C0-D8C8-EB2D-E126-34884B95C6EB}"/>
              </a:ext>
            </a:extLst>
          </p:cNvPr>
          <p:cNvSpPr txBox="1"/>
          <p:nvPr/>
        </p:nvSpPr>
        <p:spPr>
          <a:xfrm>
            <a:off x="1869556" y="2189531"/>
            <a:ext cx="113006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12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Fanta</a:t>
            </a:r>
            <a:r>
              <a:rPr lang="en-GB" sz="900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(330ml)</a:t>
            </a:r>
          </a:p>
          <a:p>
            <a:endParaRPr lang="en-GB" sz="1000" b="1" dirty="0">
              <a:solidFill>
                <a:srgbClr val="00B0F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GB" sz="24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  </a:t>
            </a:r>
          </a:p>
        </p:txBody>
      </p:sp>
      <p:pic>
        <p:nvPicPr>
          <p:cNvPr id="2089" name="Picture 12" descr="Coca Cola can PNG image transparent image download, size: 238x435px">
            <a:extLst>
              <a:ext uri="{FF2B5EF4-FFF2-40B4-BE49-F238E27FC236}">
                <a16:creationId xmlns:a16="http://schemas.microsoft.com/office/drawing/2014/main" id="{9EB9E9F4-0BC5-4F9F-674D-74D0BDC8E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1725" y="4257945"/>
            <a:ext cx="797518" cy="14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5" name="Cube 2094">
            <a:extLst>
              <a:ext uri="{FF2B5EF4-FFF2-40B4-BE49-F238E27FC236}">
                <a16:creationId xmlns:a16="http://schemas.microsoft.com/office/drawing/2014/main" id="{CF723A4E-369B-44AA-4093-D7A55B95F55E}"/>
              </a:ext>
            </a:extLst>
          </p:cNvPr>
          <p:cNvSpPr/>
          <p:nvPr/>
        </p:nvSpPr>
        <p:spPr>
          <a:xfrm>
            <a:off x="2851626" y="5359847"/>
            <a:ext cx="327803" cy="327260"/>
          </a:xfrm>
          <a:prstGeom prst="cube">
            <a:avLst/>
          </a:prstGeom>
          <a:solidFill>
            <a:srgbClr val="F5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6" name="Cube 2095">
            <a:extLst>
              <a:ext uri="{FF2B5EF4-FFF2-40B4-BE49-F238E27FC236}">
                <a16:creationId xmlns:a16="http://schemas.microsoft.com/office/drawing/2014/main" id="{EB8A3D30-5EFD-93C2-4A87-4CD5DBC81386}"/>
              </a:ext>
            </a:extLst>
          </p:cNvPr>
          <p:cNvSpPr/>
          <p:nvPr/>
        </p:nvSpPr>
        <p:spPr>
          <a:xfrm>
            <a:off x="3004026" y="5512247"/>
            <a:ext cx="327803" cy="327260"/>
          </a:xfrm>
          <a:prstGeom prst="cube">
            <a:avLst/>
          </a:prstGeom>
          <a:solidFill>
            <a:srgbClr val="F5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7" name="Cube 2096">
            <a:extLst>
              <a:ext uri="{FF2B5EF4-FFF2-40B4-BE49-F238E27FC236}">
                <a16:creationId xmlns:a16="http://schemas.microsoft.com/office/drawing/2014/main" id="{B29B8EEE-BE79-C048-0C5E-BD2A21F5B507}"/>
              </a:ext>
            </a:extLst>
          </p:cNvPr>
          <p:cNvSpPr/>
          <p:nvPr/>
        </p:nvSpPr>
        <p:spPr>
          <a:xfrm>
            <a:off x="3156426" y="5664647"/>
            <a:ext cx="327803" cy="327260"/>
          </a:xfrm>
          <a:prstGeom prst="cube">
            <a:avLst/>
          </a:prstGeom>
          <a:solidFill>
            <a:srgbClr val="F5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8" name="Cube 2097">
            <a:extLst>
              <a:ext uri="{FF2B5EF4-FFF2-40B4-BE49-F238E27FC236}">
                <a16:creationId xmlns:a16="http://schemas.microsoft.com/office/drawing/2014/main" id="{CEDB7A16-AD49-7B54-04AF-C1811DB19192}"/>
              </a:ext>
            </a:extLst>
          </p:cNvPr>
          <p:cNvSpPr/>
          <p:nvPr/>
        </p:nvSpPr>
        <p:spPr>
          <a:xfrm>
            <a:off x="2638156" y="5540724"/>
            <a:ext cx="327803" cy="327260"/>
          </a:xfrm>
          <a:prstGeom prst="cube">
            <a:avLst/>
          </a:prstGeom>
          <a:solidFill>
            <a:srgbClr val="F5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9" name="Cube 2098">
            <a:extLst>
              <a:ext uri="{FF2B5EF4-FFF2-40B4-BE49-F238E27FC236}">
                <a16:creationId xmlns:a16="http://schemas.microsoft.com/office/drawing/2014/main" id="{09F16114-2B12-0FFF-E184-3B82B00A8446}"/>
              </a:ext>
            </a:extLst>
          </p:cNvPr>
          <p:cNvSpPr/>
          <p:nvPr/>
        </p:nvSpPr>
        <p:spPr>
          <a:xfrm>
            <a:off x="2790556" y="5693124"/>
            <a:ext cx="327803" cy="327260"/>
          </a:xfrm>
          <a:prstGeom prst="cube">
            <a:avLst/>
          </a:prstGeom>
          <a:solidFill>
            <a:srgbClr val="F5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0" name="Cube 2099">
            <a:extLst>
              <a:ext uri="{FF2B5EF4-FFF2-40B4-BE49-F238E27FC236}">
                <a16:creationId xmlns:a16="http://schemas.microsoft.com/office/drawing/2014/main" id="{4CFF1FAE-7BA5-218F-E6F2-561C76A992A2}"/>
              </a:ext>
            </a:extLst>
          </p:cNvPr>
          <p:cNvSpPr/>
          <p:nvPr/>
        </p:nvSpPr>
        <p:spPr>
          <a:xfrm>
            <a:off x="2942956" y="5845524"/>
            <a:ext cx="327803" cy="327260"/>
          </a:xfrm>
          <a:prstGeom prst="cube">
            <a:avLst/>
          </a:prstGeom>
          <a:solidFill>
            <a:srgbClr val="F5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1" name="Cube 2100">
            <a:extLst>
              <a:ext uri="{FF2B5EF4-FFF2-40B4-BE49-F238E27FC236}">
                <a16:creationId xmlns:a16="http://schemas.microsoft.com/office/drawing/2014/main" id="{3A97B365-A214-4C3A-59D9-D07B56DDE0EE}"/>
              </a:ext>
            </a:extLst>
          </p:cNvPr>
          <p:cNvSpPr/>
          <p:nvPr/>
        </p:nvSpPr>
        <p:spPr>
          <a:xfrm>
            <a:off x="3309819" y="5880912"/>
            <a:ext cx="327803" cy="327260"/>
          </a:xfrm>
          <a:prstGeom prst="cube">
            <a:avLst/>
          </a:prstGeom>
          <a:solidFill>
            <a:srgbClr val="F5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2" name="Cube 2101">
            <a:extLst>
              <a:ext uri="{FF2B5EF4-FFF2-40B4-BE49-F238E27FC236}">
                <a16:creationId xmlns:a16="http://schemas.microsoft.com/office/drawing/2014/main" id="{1A06EFC8-BC55-EA9A-791E-CBCDE873DCD3}"/>
              </a:ext>
            </a:extLst>
          </p:cNvPr>
          <p:cNvSpPr/>
          <p:nvPr/>
        </p:nvSpPr>
        <p:spPr>
          <a:xfrm>
            <a:off x="3462219" y="6033312"/>
            <a:ext cx="327803" cy="327260"/>
          </a:xfrm>
          <a:prstGeom prst="cube">
            <a:avLst/>
          </a:prstGeom>
          <a:solidFill>
            <a:srgbClr val="F5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3" name="Cube 2102">
            <a:extLst>
              <a:ext uri="{FF2B5EF4-FFF2-40B4-BE49-F238E27FC236}">
                <a16:creationId xmlns:a16="http://schemas.microsoft.com/office/drawing/2014/main" id="{0E093D65-AF92-35BF-A621-55A79EE2BEED}"/>
              </a:ext>
            </a:extLst>
          </p:cNvPr>
          <p:cNvSpPr/>
          <p:nvPr/>
        </p:nvSpPr>
        <p:spPr>
          <a:xfrm>
            <a:off x="3096349" y="6061789"/>
            <a:ext cx="327803" cy="327260"/>
          </a:xfrm>
          <a:prstGeom prst="cube">
            <a:avLst/>
          </a:prstGeom>
          <a:solidFill>
            <a:srgbClr val="F5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4" name="Cube 2103">
            <a:extLst>
              <a:ext uri="{FF2B5EF4-FFF2-40B4-BE49-F238E27FC236}">
                <a16:creationId xmlns:a16="http://schemas.microsoft.com/office/drawing/2014/main" id="{BDDCF2D4-979B-8D98-FAF4-432E83F0E751}"/>
              </a:ext>
            </a:extLst>
          </p:cNvPr>
          <p:cNvSpPr/>
          <p:nvPr/>
        </p:nvSpPr>
        <p:spPr>
          <a:xfrm>
            <a:off x="3248749" y="6214189"/>
            <a:ext cx="327803" cy="327260"/>
          </a:xfrm>
          <a:prstGeom prst="cube">
            <a:avLst/>
          </a:prstGeom>
          <a:solidFill>
            <a:srgbClr val="F5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01A27B-F804-EF53-14E4-3278EB481BD2}"/>
              </a:ext>
            </a:extLst>
          </p:cNvPr>
          <p:cNvSpPr txBox="1"/>
          <p:nvPr/>
        </p:nvSpPr>
        <p:spPr>
          <a:xfrm>
            <a:off x="732966" y="2597858"/>
            <a:ext cx="45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4D5099-74F9-095B-00E9-938A4CCA9AAD}"/>
              </a:ext>
            </a:extLst>
          </p:cNvPr>
          <p:cNvSpPr txBox="1"/>
          <p:nvPr/>
        </p:nvSpPr>
        <p:spPr>
          <a:xfrm>
            <a:off x="2422084" y="2597573"/>
            <a:ext cx="45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7A5AD8-50CF-97C9-4DE2-82446800E9F8}"/>
              </a:ext>
            </a:extLst>
          </p:cNvPr>
          <p:cNvSpPr txBox="1"/>
          <p:nvPr/>
        </p:nvSpPr>
        <p:spPr>
          <a:xfrm>
            <a:off x="4075309" y="2595564"/>
            <a:ext cx="45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360798-E5A6-1B3F-1097-FE1DA73F872C}"/>
              </a:ext>
            </a:extLst>
          </p:cNvPr>
          <p:cNvSpPr txBox="1"/>
          <p:nvPr/>
        </p:nvSpPr>
        <p:spPr>
          <a:xfrm>
            <a:off x="682754" y="4981711"/>
            <a:ext cx="45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64B763-5320-789A-8829-493223BFC5D7}"/>
              </a:ext>
            </a:extLst>
          </p:cNvPr>
          <p:cNvSpPr txBox="1"/>
          <p:nvPr/>
        </p:nvSpPr>
        <p:spPr>
          <a:xfrm>
            <a:off x="2232467" y="4981124"/>
            <a:ext cx="536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C349AD-6BE0-3D72-4292-4BE1C4AF73A7}"/>
              </a:ext>
            </a:extLst>
          </p:cNvPr>
          <p:cNvSpPr txBox="1"/>
          <p:nvPr/>
        </p:nvSpPr>
        <p:spPr>
          <a:xfrm>
            <a:off x="4110251" y="4954218"/>
            <a:ext cx="45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11</a:t>
            </a:r>
          </a:p>
        </p:txBody>
      </p:sp>
      <p:pic>
        <p:nvPicPr>
          <p:cNvPr id="11" name="Picture 10" descr="A bottle of orange juice&#10;&#10;Description automatically generated">
            <a:extLst>
              <a:ext uri="{FF2B5EF4-FFF2-40B4-BE49-F238E27FC236}">
                <a16:creationId xmlns:a16="http://schemas.microsoft.com/office/drawing/2014/main" id="{159403C2-9879-64E6-F89F-696D5E8AC7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7019" y="1499843"/>
            <a:ext cx="1010911" cy="1949616"/>
          </a:xfrm>
          <a:prstGeom prst="rect">
            <a:avLst/>
          </a:prstGeom>
        </p:spPr>
      </p:pic>
      <p:sp>
        <p:nvSpPr>
          <p:cNvPr id="43" name="Cube 42">
            <a:extLst>
              <a:ext uri="{FF2B5EF4-FFF2-40B4-BE49-F238E27FC236}">
                <a16:creationId xmlns:a16="http://schemas.microsoft.com/office/drawing/2014/main" id="{DFE854CA-7295-D3A9-4FA0-7D6B3E1CD3F8}"/>
              </a:ext>
            </a:extLst>
          </p:cNvPr>
          <p:cNvSpPr/>
          <p:nvPr/>
        </p:nvSpPr>
        <p:spPr>
          <a:xfrm>
            <a:off x="1290846" y="2975220"/>
            <a:ext cx="327803" cy="327260"/>
          </a:xfrm>
          <a:prstGeom prst="cube">
            <a:avLst/>
          </a:prstGeom>
          <a:solidFill>
            <a:srgbClr val="F5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Cube 43">
            <a:extLst>
              <a:ext uri="{FF2B5EF4-FFF2-40B4-BE49-F238E27FC236}">
                <a16:creationId xmlns:a16="http://schemas.microsoft.com/office/drawing/2014/main" id="{1686F6E4-27C9-E952-92AB-92A63B64E019}"/>
              </a:ext>
            </a:extLst>
          </p:cNvPr>
          <p:cNvSpPr/>
          <p:nvPr/>
        </p:nvSpPr>
        <p:spPr>
          <a:xfrm>
            <a:off x="1443246" y="3127620"/>
            <a:ext cx="327803" cy="327260"/>
          </a:xfrm>
          <a:prstGeom prst="cube">
            <a:avLst/>
          </a:prstGeom>
          <a:solidFill>
            <a:srgbClr val="F5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Cube 44">
            <a:extLst>
              <a:ext uri="{FF2B5EF4-FFF2-40B4-BE49-F238E27FC236}">
                <a16:creationId xmlns:a16="http://schemas.microsoft.com/office/drawing/2014/main" id="{172C7FCE-D27C-08D9-6879-C318209EFBA2}"/>
              </a:ext>
            </a:extLst>
          </p:cNvPr>
          <p:cNvSpPr/>
          <p:nvPr/>
        </p:nvSpPr>
        <p:spPr>
          <a:xfrm>
            <a:off x="1077376" y="3156097"/>
            <a:ext cx="327803" cy="327260"/>
          </a:xfrm>
          <a:prstGeom prst="cube">
            <a:avLst/>
          </a:prstGeom>
          <a:solidFill>
            <a:srgbClr val="F5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Cube 45">
            <a:extLst>
              <a:ext uri="{FF2B5EF4-FFF2-40B4-BE49-F238E27FC236}">
                <a16:creationId xmlns:a16="http://schemas.microsoft.com/office/drawing/2014/main" id="{784FDE2C-41CD-7BD6-10AB-E47D97206CA3}"/>
              </a:ext>
            </a:extLst>
          </p:cNvPr>
          <p:cNvSpPr/>
          <p:nvPr/>
        </p:nvSpPr>
        <p:spPr>
          <a:xfrm>
            <a:off x="1229776" y="3308497"/>
            <a:ext cx="327803" cy="327260"/>
          </a:xfrm>
          <a:prstGeom prst="cube">
            <a:avLst/>
          </a:prstGeom>
          <a:solidFill>
            <a:srgbClr val="F5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can of soda with a black background&#10;&#10;Description automatically generated">
            <a:extLst>
              <a:ext uri="{FF2B5EF4-FFF2-40B4-BE49-F238E27FC236}">
                <a16:creationId xmlns:a16="http://schemas.microsoft.com/office/drawing/2014/main" id="{B2DAF08C-559F-1775-3B10-849025DC9D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8551" y="1768076"/>
            <a:ext cx="863325" cy="1534404"/>
          </a:xfrm>
          <a:prstGeom prst="rect">
            <a:avLst/>
          </a:prstGeom>
        </p:spPr>
      </p:pic>
      <p:sp>
        <p:nvSpPr>
          <p:cNvPr id="2069" name="Cube 2068">
            <a:extLst>
              <a:ext uri="{FF2B5EF4-FFF2-40B4-BE49-F238E27FC236}">
                <a16:creationId xmlns:a16="http://schemas.microsoft.com/office/drawing/2014/main" id="{48A12F74-EE9F-358A-F30F-6CE251918FA3}"/>
              </a:ext>
            </a:extLst>
          </p:cNvPr>
          <p:cNvSpPr/>
          <p:nvPr/>
        </p:nvSpPr>
        <p:spPr>
          <a:xfrm>
            <a:off x="2924993" y="2962182"/>
            <a:ext cx="327803" cy="327260"/>
          </a:xfrm>
          <a:prstGeom prst="cube">
            <a:avLst/>
          </a:prstGeom>
          <a:solidFill>
            <a:srgbClr val="F5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1" name="Cube 2070">
            <a:extLst>
              <a:ext uri="{FF2B5EF4-FFF2-40B4-BE49-F238E27FC236}">
                <a16:creationId xmlns:a16="http://schemas.microsoft.com/office/drawing/2014/main" id="{5805B25F-580C-F0F7-A47E-7BC5683224B8}"/>
              </a:ext>
            </a:extLst>
          </p:cNvPr>
          <p:cNvSpPr/>
          <p:nvPr/>
        </p:nvSpPr>
        <p:spPr>
          <a:xfrm>
            <a:off x="3077393" y="3114582"/>
            <a:ext cx="327803" cy="327260"/>
          </a:xfrm>
          <a:prstGeom prst="cube">
            <a:avLst/>
          </a:prstGeom>
          <a:solidFill>
            <a:srgbClr val="F5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3" name="Cube 2072">
            <a:extLst>
              <a:ext uri="{FF2B5EF4-FFF2-40B4-BE49-F238E27FC236}">
                <a16:creationId xmlns:a16="http://schemas.microsoft.com/office/drawing/2014/main" id="{ACD6A4F1-9B9B-451B-5DAB-E563FE3480A6}"/>
              </a:ext>
            </a:extLst>
          </p:cNvPr>
          <p:cNvSpPr/>
          <p:nvPr/>
        </p:nvSpPr>
        <p:spPr>
          <a:xfrm>
            <a:off x="2711523" y="3143059"/>
            <a:ext cx="327803" cy="327260"/>
          </a:xfrm>
          <a:prstGeom prst="cube">
            <a:avLst/>
          </a:prstGeom>
          <a:solidFill>
            <a:srgbClr val="F5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5" name="Cube 2074">
            <a:extLst>
              <a:ext uri="{FF2B5EF4-FFF2-40B4-BE49-F238E27FC236}">
                <a16:creationId xmlns:a16="http://schemas.microsoft.com/office/drawing/2014/main" id="{41EC62A8-000E-9BDF-329B-9DDBCCF755D7}"/>
              </a:ext>
            </a:extLst>
          </p:cNvPr>
          <p:cNvSpPr/>
          <p:nvPr/>
        </p:nvSpPr>
        <p:spPr>
          <a:xfrm>
            <a:off x="2863923" y="3295459"/>
            <a:ext cx="327803" cy="327260"/>
          </a:xfrm>
          <a:prstGeom prst="cube">
            <a:avLst/>
          </a:prstGeom>
          <a:solidFill>
            <a:srgbClr val="F5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 descr="A bottle of juice with a purple liquid in it&#10;&#10;Description automatically generated">
            <a:extLst>
              <a:ext uri="{FF2B5EF4-FFF2-40B4-BE49-F238E27FC236}">
                <a16:creationId xmlns:a16="http://schemas.microsoft.com/office/drawing/2014/main" id="{DFB98183-2CAE-CB89-C2CC-B797CA69A2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1983" y="1624001"/>
            <a:ext cx="656259" cy="1863475"/>
          </a:xfrm>
          <a:prstGeom prst="rect">
            <a:avLst/>
          </a:prstGeom>
        </p:spPr>
      </p:pic>
      <p:pic>
        <p:nvPicPr>
          <p:cNvPr id="19" name="Picture 18" descr="A bottle of red liquid&#10;&#10;Description automatically generated">
            <a:extLst>
              <a:ext uri="{FF2B5EF4-FFF2-40B4-BE49-F238E27FC236}">
                <a16:creationId xmlns:a16="http://schemas.microsoft.com/office/drawing/2014/main" id="{CB29CD76-EF6B-190F-5F05-5D6F380DF14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6400" y="4070004"/>
            <a:ext cx="757968" cy="1776530"/>
          </a:xfrm>
          <a:prstGeom prst="rect">
            <a:avLst/>
          </a:prstGeom>
        </p:spPr>
      </p:pic>
      <p:sp>
        <p:nvSpPr>
          <p:cNvPr id="2057" name="Cube 2056">
            <a:extLst>
              <a:ext uri="{FF2B5EF4-FFF2-40B4-BE49-F238E27FC236}">
                <a16:creationId xmlns:a16="http://schemas.microsoft.com/office/drawing/2014/main" id="{9E5D3B88-A528-5136-C97D-701A2A7AC519}"/>
              </a:ext>
            </a:extLst>
          </p:cNvPr>
          <p:cNvSpPr/>
          <p:nvPr/>
        </p:nvSpPr>
        <p:spPr>
          <a:xfrm>
            <a:off x="4422995" y="2933777"/>
            <a:ext cx="327803" cy="327260"/>
          </a:xfrm>
          <a:prstGeom prst="cube">
            <a:avLst/>
          </a:prstGeom>
          <a:solidFill>
            <a:srgbClr val="F5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9" name="Cube 2058">
            <a:extLst>
              <a:ext uri="{FF2B5EF4-FFF2-40B4-BE49-F238E27FC236}">
                <a16:creationId xmlns:a16="http://schemas.microsoft.com/office/drawing/2014/main" id="{EE684DB6-03AE-2B5D-B20A-47E92F9E5983}"/>
              </a:ext>
            </a:extLst>
          </p:cNvPr>
          <p:cNvSpPr/>
          <p:nvPr/>
        </p:nvSpPr>
        <p:spPr>
          <a:xfrm>
            <a:off x="4575395" y="3086177"/>
            <a:ext cx="327803" cy="327260"/>
          </a:xfrm>
          <a:prstGeom prst="cube">
            <a:avLst/>
          </a:prstGeom>
          <a:solidFill>
            <a:srgbClr val="F5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1" name="Cube 2060">
            <a:extLst>
              <a:ext uri="{FF2B5EF4-FFF2-40B4-BE49-F238E27FC236}">
                <a16:creationId xmlns:a16="http://schemas.microsoft.com/office/drawing/2014/main" id="{C505B8ED-89CF-2677-B32E-32E8662612BE}"/>
              </a:ext>
            </a:extLst>
          </p:cNvPr>
          <p:cNvSpPr/>
          <p:nvPr/>
        </p:nvSpPr>
        <p:spPr>
          <a:xfrm>
            <a:off x="4727795" y="3238577"/>
            <a:ext cx="327803" cy="327260"/>
          </a:xfrm>
          <a:prstGeom prst="cube">
            <a:avLst/>
          </a:prstGeom>
          <a:solidFill>
            <a:srgbClr val="F5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3" name="Cube 2062">
            <a:extLst>
              <a:ext uri="{FF2B5EF4-FFF2-40B4-BE49-F238E27FC236}">
                <a16:creationId xmlns:a16="http://schemas.microsoft.com/office/drawing/2014/main" id="{210C1372-8595-E390-29DF-EC6DE06E6A3B}"/>
              </a:ext>
            </a:extLst>
          </p:cNvPr>
          <p:cNvSpPr/>
          <p:nvPr/>
        </p:nvSpPr>
        <p:spPr>
          <a:xfrm>
            <a:off x="4209525" y="3114654"/>
            <a:ext cx="327803" cy="327260"/>
          </a:xfrm>
          <a:prstGeom prst="cube">
            <a:avLst/>
          </a:prstGeom>
          <a:solidFill>
            <a:srgbClr val="F5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5" name="Cube 2064">
            <a:extLst>
              <a:ext uri="{FF2B5EF4-FFF2-40B4-BE49-F238E27FC236}">
                <a16:creationId xmlns:a16="http://schemas.microsoft.com/office/drawing/2014/main" id="{C47A1DF3-E1B6-D9A5-7E5F-F5F99C2E839E}"/>
              </a:ext>
            </a:extLst>
          </p:cNvPr>
          <p:cNvSpPr/>
          <p:nvPr/>
        </p:nvSpPr>
        <p:spPr>
          <a:xfrm>
            <a:off x="4361925" y="3267054"/>
            <a:ext cx="327803" cy="327260"/>
          </a:xfrm>
          <a:prstGeom prst="cube">
            <a:avLst/>
          </a:prstGeom>
          <a:solidFill>
            <a:srgbClr val="F5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7" name="Cube 2066">
            <a:extLst>
              <a:ext uri="{FF2B5EF4-FFF2-40B4-BE49-F238E27FC236}">
                <a16:creationId xmlns:a16="http://schemas.microsoft.com/office/drawing/2014/main" id="{6ABC7692-41C9-396D-2FDF-408EF2E4F057}"/>
              </a:ext>
            </a:extLst>
          </p:cNvPr>
          <p:cNvSpPr/>
          <p:nvPr/>
        </p:nvSpPr>
        <p:spPr>
          <a:xfrm>
            <a:off x="4514325" y="3419454"/>
            <a:ext cx="327803" cy="327260"/>
          </a:xfrm>
          <a:prstGeom prst="cube">
            <a:avLst/>
          </a:prstGeom>
          <a:solidFill>
            <a:srgbClr val="F5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id="{90778503-FD83-0CDD-CEAA-B1BEB531961A}"/>
              </a:ext>
            </a:extLst>
          </p:cNvPr>
          <p:cNvSpPr/>
          <p:nvPr/>
        </p:nvSpPr>
        <p:spPr>
          <a:xfrm>
            <a:off x="1020821" y="5382307"/>
            <a:ext cx="327803" cy="327260"/>
          </a:xfrm>
          <a:prstGeom prst="cube">
            <a:avLst/>
          </a:prstGeom>
          <a:solidFill>
            <a:srgbClr val="F5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id="{9DCE9784-CABE-5943-EE6F-0AFCFCA25032}"/>
              </a:ext>
            </a:extLst>
          </p:cNvPr>
          <p:cNvSpPr/>
          <p:nvPr/>
        </p:nvSpPr>
        <p:spPr>
          <a:xfrm>
            <a:off x="1173221" y="5534707"/>
            <a:ext cx="327803" cy="327260"/>
          </a:xfrm>
          <a:prstGeom prst="cube">
            <a:avLst/>
          </a:prstGeom>
          <a:solidFill>
            <a:srgbClr val="F5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id="{98699584-54FF-5A07-9ED0-0288BE1ABD19}"/>
              </a:ext>
            </a:extLst>
          </p:cNvPr>
          <p:cNvSpPr/>
          <p:nvPr/>
        </p:nvSpPr>
        <p:spPr>
          <a:xfrm>
            <a:off x="1325621" y="5687107"/>
            <a:ext cx="327803" cy="327260"/>
          </a:xfrm>
          <a:prstGeom prst="cube">
            <a:avLst/>
          </a:prstGeom>
          <a:solidFill>
            <a:srgbClr val="F5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id="{F386B2BB-838A-132B-5926-902FFCC0506E}"/>
              </a:ext>
            </a:extLst>
          </p:cNvPr>
          <p:cNvSpPr/>
          <p:nvPr/>
        </p:nvSpPr>
        <p:spPr>
          <a:xfrm>
            <a:off x="807351" y="5563184"/>
            <a:ext cx="327803" cy="327260"/>
          </a:xfrm>
          <a:prstGeom prst="cube">
            <a:avLst/>
          </a:prstGeom>
          <a:solidFill>
            <a:srgbClr val="F5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id="{BEA125B8-9B8E-5932-C51A-AEA2E29E0E17}"/>
              </a:ext>
            </a:extLst>
          </p:cNvPr>
          <p:cNvSpPr/>
          <p:nvPr/>
        </p:nvSpPr>
        <p:spPr>
          <a:xfrm>
            <a:off x="959751" y="5715584"/>
            <a:ext cx="327803" cy="327260"/>
          </a:xfrm>
          <a:prstGeom prst="cube">
            <a:avLst/>
          </a:prstGeom>
          <a:solidFill>
            <a:srgbClr val="F5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id="{1E58289B-FD08-E7CE-5651-6EC16D216A87}"/>
              </a:ext>
            </a:extLst>
          </p:cNvPr>
          <p:cNvSpPr/>
          <p:nvPr/>
        </p:nvSpPr>
        <p:spPr>
          <a:xfrm>
            <a:off x="1112151" y="5867984"/>
            <a:ext cx="327803" cy="327260"/>
          </a:xfrm>
          <a:prstGeom prst="cube">
            <a:avLst/>
          </a:prstGeom>
          <a:solidFill>
            <a:srgbClr val="F5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 descr="A bottle of milk with a black background&#10;&#10;Description automatically generated">
            <a:extLst>
              <a:ext uri="{FF2B5EF4-FFF2-40B4-BE49-F238E27FC236}">
                <a16:creationId xmlns:a16="http://schemas.microsoft.com/office/drawing/2014/main" id="{FC7044BF-CA80-EBC4-BC3F-FACC5EF32DF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0021" y="4029386"/>
            <a:ext cx="787294" cy="1776531"/>
          </a:xfrm>
          <a:prstGeom prst="rect">
            <a:avLst/>
          </a:prstGeom>
        </p:spPr>
      </p:pic>
      <p:sp>
        <p:nvSpPr>
          <p:cNvPr id="35" name="Cube 34">
            <a:extLst>
              <a:ext uri="{FF2B5EF4-FFF2-40B4-BE49-F238E27FC236}">
                <a16:creationId xmlns:a16="http://schemas.microsoft.com/office/drawing/2014/main" id="{23BEC9FA-590F-E46C-6B82-0997EA9C46CB}"/>
              </a:ext>
            </a:extLst>
          </p:cNvPr>
          <p:cNvSpPr/>
          <p:nvPr/>
        </p:nvSpPr>
        <p:spPr>
          <a:xfrm>
            <a:off x="4427199" y="5320240"/>
            <a:ext cx="327803" cy="327260"/>
          </a:xfrm>
          <a:prstGeom prst="cube">
            <a:avLst/>
          </a:prstGeom>
          <a:solidFill>
            <a:srgbClr val="F5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Cube 35">
            <a:extLst>
              <a:ext uri="{FF2B5EF4-FFF2-40B4-BE49-F238E27FC236}">
                <a16:creationId xmlns:a16="http://schemas.microsoft.com/office/drawing/2014/main" id="{F6822169-979D-6D59-9218-6D10673080EF}"/>
              </a:ext>
            </a:extLst>
          </p:cNvPr>
          <p:cNvSpPr/>
          <p:nvPr/>
        </p:nvSpPr>
        <p:spPr>
          <a:xfrm>
            <a:off x="4579599" y="5472640"/>
            <a:ext cx="327803" cy="327260"/>
          </a:xfrm>
          <a:prstGeom prst="cube">
            <a:avLst/>
          </a:prstGeom>
          <a:solidFill>
            <a:srgbClr val="F5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Cube 36">
            <a:extLst>
              <a:ext uri="{FF2B5EF4-FFF2-40B4-BE49-F238E27FC236}">
                <a16:creationId xmlns:a16="http://schemas.microsoft.com/office/drawing/2014/main" id="{CCD76FFB-D29A-9C53-7975-17A225E8963F}"/>
              </a:ext>
            </a:extLst>
          </p:cNvPr>
          <p:cNvSpPr/>
          <p:nvPr/>
        </p:nvSpPr>
        <p:spPr>
          <a:xfrm>
            <a:off x="4731999" y="5625040"/>
            <a:ext cx="327803" cy="327260"/>
          </a:xfrm>
          <a:prstGeom prst="cube">
            <a:avLst/>
          </a:prstGeom>
          <a:solidFill>
            <a:srgbClr val="F5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Cube 37">
            <a:extLst>
              <a:ext uri="{FF2B5EF4-FFF2-40B4-BE49-F238E27FC236}">
                <a16:creationId xmlns:a16="http://schemas.microsoft.com/office/drawing/2014/main" id="{B60A77FE-8085-F9FD-419F-6CF4DA948068}"/>
              </a:ext>
            </a:extLst>
          </p:cNvPr>
          <p:cNvSpPr/>
          <p:nvPr/>
        </p:nvSpPr>
        <p:spPr>
          <a:xfrm>
            <a:off x="4213729" y="5501117"/>
            <a:ext cx="327803" cy="327260"/>
          </a:xfrm>
          <a:prstGeom prst="cube">
            <a:avLst/>
          </a:prstGeom>
          <a:solidFill>
            <a:srgbClr val="F5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Cube 38">
            <a:extLst>
              <a:ext uri="{FF2B5EF4-FFF2-40B4-BE49-F238E27FC236}">
                <a16:creationId xmlns:a16="http://schemas.microsoft.com/office/drawing/2014/main" id="{847CBE17-24F5-1615-7C92-9C826419DAC6}"/>
              </a:ext>
            </a:extLst>
          </p:cNvPr>
          <p:cNvSpPr/>
          <p:nvPr/>
        </p:nvSpPr>
        <p:spPr>
          <a:xfrm>
            <a:off x="4366129" y="5653517"/>
            <a:ext cx="327803" cy="327260"/>
          </a:xfrm>
          <a:prstGeom prst="cube">
            <a:avLst/>
          </a:prstGeom>
          <a:solidFill>
            <a:srgbClr val="F5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Cube 39">
            <a:extLst>
              <a:ext uri="{FF2B5EF4-FFF2-40B4-BE49-F238E27FC236}">
                <a16:creationId xmlns:a16="http://schemas.microsoft.com/office/drawing/2014/main" id="{EEAF851B-4A9C-9CC8-F2EA-D6EDC0C937F4}"/>
              </a:ext>
            </a:extLst>
          </p:cNvPr>
          <p:cNvSpPr/>
          <p:nvPr/>
        </p:nvSpPr>
        <p:spPr>
          <a:xfrm>
            <a:off x="4518529" y="5805917"/>
            <a:ext cx="327803" cy="327260"/>
          </a:xfrm>
          <a:prstGeom prst="cube">
            <a:avLst/>
          </a:prstGeom>
          <a:solidFill>
            <a:srgbClr val="F5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Cube 40">
            <a:extLst>
              <a:ext uri="{FF2B5EF4-FFF2-40B4-BE49-F238E27FC236}">
                <a16:creationId xmlns:a16="http://schemas.microsoft.com/office/drawing/2014/main" id="{425F3637-389B-F4D3-2113-6CA722487B1F}"/>
              </a:ext>
            </a:extLst>
          </p:cNvPr>
          <p:cNvSpPr/>
          <p:nvPr/>
        </p:nvSpPr>
        <p:spPr>
          <a:xfrm>
            <a:off x="4893577" y="5806898"/>
            <a:ext cx="327803" cy="327260"/>
          </a:xfrm>
          <a:prstGeom prst="cube">
            <a:avLst/>
          </a:prstGeom>
          <a:solidFill>
            <a:srgbClr val="F5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Cube 47">
            <a:extLst>
              <a:ext uri="{FF2B5EF4-FFF2-40B4-BE49-F238E27FC236}">
                <a16:creationId xmlns:a16="http://schemas.microsoft.com/office/drawing/2014/main" id="{F0A60383-33B4-3744-D1EF-66AB24BA86B4}"/>
              </a:ext>
            </a:extLst>
          </p:cNvPr>
          <p:cNvSpPr/>
          <p:nvPr/>
        </p:nvSpPr>
        <p:spPr>
          <a:xfrm>
            <a:off x="5045977" y="5959298"/>
            <a:ext cx="327803" cy="327260"/>
          </a:xfrm>
          <a:prstGeom prst="cube">
            <a:avLst/>
          </a:prstGeom>
          <a:solidFill>
            <a:srgbClr val="F5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Cube 49">
            <a:extLst>
              <a:ext uri="{FF2B5EF4-FFF2-40B4-BE49-F238E27FC236}">
                <a16:creationId xmlns:a16="http://schemas.microsoft.com/office/drawing/2014/main" id="{E6FF651B-B8AD-E37F-B020-794FAD9CD2AF}"/>
              </a:ext>
            </a:extLst>
          </p:cNvPr>
          <p:cNvSpPr/>
          <p:nvPr/>
        </p:nvSpPr>
        <p:spPr>
          <a:xfrm>
            <a:off x="4680107" y="5987775"/>
            <a:ext cx="327803" cy="327260"/>
          </a:xfrm>
          <a:prstGeom prst="cube">
            <a:avLst/>
          </a:prstGeom>
          <a:solidFill>
            <a:srgbClr val="F5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Cube 57">
            <a:extLst>
              <a:ext uri="{FF2B5EF4-FFF2-40B4-BE49-F238E27FC236}">
                <a16:creationId xmlns:a16="http://schemas.microsoft.com/office/drawing/2014/main" id="{C271AB4D-509E-984E-2D18-CB6640A1EC20}"/>
              </a:ext>
            </a:extLst>
          </p:cNvPr>
          <p:cNvSpPr/>
          <p:nvPr/>
        </p:nvSpPr>
        <p:spPr>
          <a:xfrm>
            <a:off x="4832507" y="6140175"/>
            <a:ext cx="327803" cy="327260"/>
          </a:xfrm>
          <a:prstGeom prst="cube">
            <a:avLst/>
          </a:prstGeom>
          <a:solidFill>
            <a:srgbClr val="F5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Cube 58">
            <a:extLst>
              <a:ext uri="{FF2B5EF4-FFF2-40B4-BE49-F238E27FC236}">
                <a16:creationId xmlns:a16="http://schemas.microsoft.com/office/drawing/2014/main" id="{703EA8A0-5145-05D8-4D78-F03587D5F3B0}"/>
              </a:ext>
            </a:extLst>
          </p:cNvPr>
          <p:cNvSpPr/>
          <p:nvPr/>
        </p:nvSpPr>
        <p:spPr>
          <a:xfrm>
            <a:off x="4984907" y="6292575"/>
            <a:ext cx="327803" cy="327260"/>
          </a:xfrm>
          <a:prstGeom prst="cube">
            <a:avLst/>
          </a:prstGeom>
          <a:solidFill>
            <a:srgbClr val="F5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93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5" grpId="0" animBg="1"/>
      <p:bldP spid="2096" grpId="0" animBg="1"/>
      <p:bldP spid="2097" grpId="0" animBg="1"/>
      <p:bldP spid="2098" grpId="0" animBg="1"/>
      <p:bldP spid="2099" grpId="0" animBg="1"/>
      <p:bldP spid="2100" grpId="0" animBg="1"/>
      <p:bldP spid="2101" grpId="0" animBg="1"/>
      <p:bldP spid="2102" grpId="0" animBg="1"/>
      <p:bldP spid="2103" grpId="0" animBg="1"/>
      <p:bldP spid="2104" grpId="0" animBg="1"/>
      <p:bldP spid="2" grpId="0"/>
      <p:bldP spid="4" grpId="0"/>
      <p:bldP spid="5" grpId="0"/>
      <p:bldP spid="7" grpId="0"/>
      <p:bldP spid="8" grpId="0"/>
      <p:bldP spid="9" grpId="0"/>
      <p:bldP spid="43" grpId="0" animBg="1"/>
      <p:bldP spid="44" grpId="0" animBg="1"/>
      <p:bldP spid="45" grpId="0" animBg="1"/>
      <p:bldP spid="46" grpId="0" animBg="1"/>
      <p:bldP spid="2069" grpId="0" animBg="1"/>
      <p:bldP spid="2071" grpId="0" animBg="1"/>
      <p:bldP spid="2073" grpId="0" animBg="1"/>
      <p:bldP spid="2075" grpId="0" animBg="1"/>
      <p:bldP spid="2057" grpId="0" animBg="1"/>
      <p:bldP spid="2059" grpId="0" animBg="1"/>
      <p:bldP spid="2061" grpId="0" animBg="1"/>
      <p:bldP spid="2063" grpId="0" animBg="1"/>
      <p:bldP spid="2065" grpId="0" animBg="1"/>
      <p:bldP spid="206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8" grpId="0" animBg="1"/>
      <p:bldP spid="50" grpId="0" animBg="1"/>
      <p:bldP spid="58" grpId="0" animBg="1"/>
      <p:bldP spid="5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0c2af3-573e-4946-99af-3eacd256a847">
      <Terms xmlns="http://schemas.microsoft.com/office/infopath/2007/PartnerControls"/>
    </lcf76f155ced4ddcb4097134ff3c332f>
    <TaxCatchAll xmlns="56eb65c9-701a-43d0-807f-db1ee3e8387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3BD7ADD0F3C64299E854692AFC31C3" ma:contentTypeVersion="19" ma:contentTypeDescription="Create a new document." ma:contentTypeScope="" ma:versionID="e449fa6fadc24762c56ee4f178806dee">
  <xsd:schema xmlns:xsd="http://www.w3.org/2001/XMLSchema" xmlns:xs="http://www.w3.org/2001/XMLSchema" xmlns:p="http://schemas.microsoft.com/office/2006/metadata/properties" xmlns:ns2="da0c2af3-573e-4946-99af-3eacd256a847" xmlns:ns3="56eb65c9-701a-43d0-807f-db1ee3e83870" targetNamespace="http://schemas.microsoft.com/office/2006/metadata/properties" ma:root="true" ma:fieldsID="9a32e5b63511267e2dcb3e5b8355f00d" ns2:_="" ns3:_="">
    <xsd:import namespace="da0c2af3-573e-4946-99af-3eacd256a847"/>
    <xsd:import namespace="56eb65c9-701a-43d0-807f-db1ee3e838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c2af3-573e-4946-99af-3eacd256a8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3d29a70-2acb-4db4-809b-ad846115d3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eb65c9-701a-43d0-807f-db1ee3e838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947cf30-6882-408a-a8dd-552620d7cf25}" ma:internalName="TaxCatchAll" ma:showField="CatchAllData" ma:web="56eb65c9-701a-43d0-807f-db1ee3e838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FECE16-6FEE-468C-9400-99C72BF65320}">
  <ds:schemaRefs>
    <ds:schemaRef ds:uri="http://schemas.microsoft.com/office/2006/metadata/properties"/>
    <ds:schemaRef ds:uri="http://schemas.microsoft.com/office/infopath/2007/PartnerControls"/>
    <ds:schemaRef ds:uri="da0c2af3-573e-4946-99af-3eacd256a847"/>
    <ds:schemaRef ds:uri="56eb65c9-701a-43d0-807f-db1ee3e83870"/>
  </ds:schemaRefs>
</ds:datastoreItem>
</file>

<file path=customXml/itemProps2.xml><?xml version="1.0" encoding="utf-8"?>
<ds:datastoreItem xmlns:ds="http://schemas.openxmlformats.org/officeDocument/2006/customXml" ds:itemID="{9C0DCA58-24B4-4F6A-A5A8-5F10678967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0c2af3-573e-4946-99af-3eacd256a847"/>
    <ds:schemaRef ds:uri="56eb65c9-701a-43d0-807f-db1ee3e838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B91E5D-00BA-40BE-99F0-BC00E0E3EF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625</Words>
  <Application>Microsoft Office PowerPoint</Application>
  <PresentationFormat>Widescreen</PresentationFormat>
  <Paragraphs>92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Poppins</vt:lpstr>
      <vt:lpstr>Calibri Light</vt:lpstr>
      <vt:lpstr>Poppins Medium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Freya Harwood</dc:creator>
  <cp:lastModifiedBy>Lucy Mash</cp:lastModifiedBy>
  <cp:revision>9</cp:revision>
  <dcterms:created xsi:type="dcterms:W3CDTF">2024-01-10T09:25:28Z</dcterms:created>
  <dcterms:modified xsi:type="dcterms:W3CDTF">2025-11-27T11:41:41Z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0x010100E33BD7ADD0F3C64299E854692AFC31C3</vt:lpwstr>
  </property>
  <property fmtid="{D5CDD505-2E9C-101B-9397-08002B2CF9AE}" pid="3" name="MediaServiceImageTags">
    <vt:lpwstr/>
  </property>
</Properties>
</file>